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56"/>
  </p:notesMasterIdLst>
  <p:sldIdLst>
    <p:sldId id="410" r:id="rId2"/>
    <p:sldId id="413" r:id="rId3"/>
    <p:sldId id="414" r:id="rId4"/>
    <p:sldId id="256" r:id="rId5"/>
    <p:sldId id="259" r:id="rId6"/>
    <p:sldId id="262" r:id="rId7"/>
    <p:sldId id="433" r:id="rId8"/>
    <p:sldId id="434" r:id="rId9"/>
    <p:sldId id="428" r:id="rId10"/>
    <p:sldId id="429" r:id="rId11"/>
    <p:sldId id="430" r:id="rId12"/>
    <p:sldId id="431" r:id="rId13"/>
    <p:sldId id="427" r:id="rId14"/>
    <p:sldId id="420" r:id="rId15"/>
    <p:sldId id="435" r:id="rId16"/>
    <p:sldId id="421" r:id="rId17"/>
    <p:sldId id="436" r:id="rId18"/>
    <p:sldId id="437" r:id="rId19"/>
    <p:sldId id="412" r:id="rId20"/>
    <p:sldId id="411" r:id="rId21"/>
    <p:sldId id="391" r:id="rId22"/>
    <p:sldId id="402" r:id="rId23"/>
    <p:sldId id="272" r:id="rId24"/>
    <p:sldId id="438" r:id="rId25"/>
    <p:sldId id="290" r:id="rId26"/>
    <p:sldId id="441" r:id="rId27"/>
    <p:sldId id="443" r:id="rId28"/>
    <p:sldId id="442" r:id="rId29"/>
    <p:sldId id="444" r:id="rId30"/>
    <p:sldId id="445" r:id="rId31"/>
    <p:sldId id="446" r:id="rId32"/>
    <p:sldId id="448" r:id="rId33"/>
    <p:sldId id="449" r:id="rId34"/>
    <p:sldId id="325" r:id="rId35"/>
    <p:sldId id="369" r:id="rId36"/>
    <p:sldId id="371" r:id="rId37"/>
    <p:sldId id="450" r:id="rId38"/>
    <p:sldId id="373" r:id="rId39"/>
    <p:sldId id="451" r:id="rId40"/>
    <p:sldId id="452" r:id="rId41"/>
    <p:sldId id="377" r:id="rId42"/>
    <p:sldId id="380" r:id="rId43"/>
    <p:sldId id="378" r:id="rId44"/>
    <p:sldId id="379" r:id="rId45"/>
    <p:sldId id="381" r:id="rId46"/>
    <p:sldId id="397" r:id="rId47"/>
    <p:sldId id="398" r:id="rId48"/>
    <p:sldId id="399" r:id="rId49"/>
    <p:sldId id="400" r:id="rId50"/>
    <p:sldId id="384" r:id="rId51"/>
    <p:sldId id="396" r:id="rId52"/>
    <p:sldId id="388" r:id="rId53"/>
    <p:sldId id="389" r:id="rId54"/>
    <p:sldId id="314" r:id="rId55"/>
  </p:sldIdLst>
  <p:sldSz cx="9906000" cy="6858000" type="A4"/>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7D1D"/>
    <a:srgbClr val="025249"/>
    <a:srgbClr val="60978F"/>
    <a:srgbClr val="41719C"/>
    <a:srgbClr val="C14026"/>
    <a:srgbClr val="36544F"/>
    <a:srgbClr val="5AB88F"/>
    <a:srgbClr val="E99866"/>
    <a:srgbClr val="D4EBE9"/>
    <a:srgbClr val="57A2C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39"/>
    <p:restoredTop sz="85221" autoAdjust="0"/>
  </p:normalViewPr>
  <p:slideViewPr>
    <p:cSldViewPr snapToGrid="0" snapToObjects="1">
      <p:cViewPr>
        <p:scale>
          <a:sx n="99" d="100"/>
          <a:sy n="99" d="100"/>
        </p:scale>
        <p:origin x="2472" y="848"/>
      </p:cViewPr>
      <p:guideLst>
        <p:guide orient="horz" pos="2160"/>
        <p:guide pos="3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10.10.17</a:t>
            </a:fld>
            <a:endParaRPr lang="de-DE"/>
          </a:p>
        </p:txBody>
      </p:sp>
      <p:sp>
        <p:nvSpPr>
          <p:cNvPr id="4" name="Folienbildplatzhalt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504728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14</a:t>
            </a:fld>
            <a:endParaRPr lang="de-DE"/>
          </a:p>
        </p:txBody>
      </p:sp>
    </p:spTree>
    <p:extLst>
      <p:ext uri="{BB962C8B-B14F-4D97-AF65-F5344CB8AC3E}">
        <p14:creationId xmlns:p14="http://schemas.microsoft.com/office/powerpoint/2010/main" val="2030355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15</a:t>
            </a:fld>
            <a:endParaRPr lang="de-DE"/>
          </a:p>
        </p:txBody>
      </p:sp>
    </p:spTree>
    <p:extLst>
      <p:ext uri="{BB962C8B-B14F-4D97-AF65-F5344CB8AC3E}">
        <p14:creationId xmlns:p14="http://schemas.microsoft.com/office/powerpoint/2010/main" val="43868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"Bislang" haben wir häufig "klassische" Web-Anwendungen gebaut, die auf dem Server gerendert wurden. Dazu wurde auf dem Server Markup gerendert,</a:t>
            </a:r>
            <a:r>
              <a:rPr lang="de-DE" baseline="0" dirty="0" smtClean="0"/>
              <a:t> das an den Browser zurückgeschickt wurde. </a:t>
            </a:r>
          </a:p>
          <a:p>
            <a:r>
              <a:rPr lang="de-DE" baseline="0" dirty="0" smtClean="0"/>
              <a:t>Der </a:t>
            </a:r>
            <a:r>
              <a:rPr lang="de-DE" baseline="0" dirty="0" err="1" smtClean="0"/>
              <a:t>Brower</a:t>
            </a:r>
            <a:r>
              <a:rPr lang="de-DE" baseline="0" dirty="0" smtClean="0"/>
              <a:t> hat das Markup lediglich angezeigt und bei nahezu jeder Interaktion wurde der Server erneut kontaktiert und hat neues Markup erzeugt und ausgeliefert.</a:t>
            </a:r>
          </a:p>
          <a:p>
            <a:endParaRPr lang="de-DE" baseline="0" dirty="0" smtClean="0"/>
          </a:p>
          <a:p>
            <a:r>
              <a:rPr lang="de-DE" baseline="0" dirty="0" smtClean="0"/>
              <a:t>Für Anwendungsfälle, in denen wir es mit mehr oder weniger statischem Content zu tun haben, passt diese Form der Anwendung auch sehr gut. Zumal: wir müssen uns nicht mit einer weiteren Sprache (</a:t>
            </a:r>
            <a:r>
              <a:rPr lang="de-DE" baseline="0" dirty="0" err="1" smtClean="0"/>
              <a:t>JavaSCript</a:t>
            </a:r>
            <a:r>
              <a:rPr lang="de-DE" baseline="0" dirty="0" smtClean="0"/>
              <a:t>) beschäftigen,</a:t>
            </a:r>
          </a:p>
          <a:p>
            <a:r>
              <a:rPr lang="de-DE" baseline="0" dirty="0" smtClean="0"/>
              <a:t>Sondern können unseren gewohnten Technologie-Stack weiterhin verwenden.</a:t>
            </a:r>
          </a:p>
          <a:p>
            <a:endParaRPr lang="de-DE" baseline="0" dirty="0" smtClean="0"/>
          </a:p>
          <a:p>
            <a:r>
              <a:rPr lang="de-DE" baseline="0" dirty="0" smtClean="0"/>
              <a:t>Problematisch wird es, wenn wir "richtige" "Anwendungen" bauen wollen, also mit viel Benutzer-Interaktion. Hier sind die ständigen Server-</a:t>
            </a:r>
            <a:r>
              <a:rPr lang="de-DE" baseline="0" dirty="0" err="1" smtClean="0"/>
              <a:t>roundtrips</a:t>
            </a:r>
            <a:r>
              <a:rPr lang="de-DE" baseline="0" dirty="0" smtClean="0"/>
              <a:t> ein "</a:t>
            </a:r>
            <a:r>
              <a:rPr lang="de-DE" baseline="0" dirty="0" err="1" smtClean="0"/>
              <a:t>no-go</a:t>
            </a:r>
            <a:r>
              <a:rPr lang="de-DE" baseline="0" dirty="0" smtClean="0"/>
              <a:t>". Stattdessen erweitern wir unsere Anwendung mit JavaScript-Schnipsel.</a:t>
            </a:r>
          </a:p>
          <a:p>
            <a:r>
              <a:rPr lang="de-DE" baseline="0" dirty="0" smtClean="0"/>
              <a:t>Die Kosten: problematische Wartung, "</a:t>
            </a:r>
            <a:r>
              <a:rPr lang="de-DE" baseline="0" dirty="0" err="1" smtClean="0"/>
              <a:t>zerfleddeter</a:t>
            </a:r>
            <a:r>
              <a:rPr lang="de-DE" baseline="0" dirty="0" smtClean="0"/>
              <a:t>" Code ... Langfristig keine gute Idee!</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16</a:t>
            </a:fld>
            <a:endParaRPr lang="de-DE"/>
          </a:p>
        </p:txBody>
      </p:sp>
    </p:spTree>
    <p:extLst>
      <p:ext uri="{BB962C8B-B14F-4D97-AF65-F5344CB8AC3E}">
        <p14:creationId xmlns:p14="http://schemas.microsoft.com/office/powerpoint/2010/main" val="618445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17</a:t>
            </a:fld>
            <a:endParaRPr lang="de-DE"/>
          </a:p>
        </p:txBody>
      </p:sp>
    </p:spTree>
    <p:extLst>
      <p:ext uri="{BB962C8B-B14F-4D97-AF65-F5344CB8AC3E}">
        <p14:creationId xmlns:p14="http://schemas.microsoft.com/office/powerpoint/2010/main" val="958487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18</a:t>
            </a:fld>
            <a:endParaRPr lang="de-DE"/>
          </a:p>
        </p:txBody>
      </p:sp>
    </p:spTree>
    <p:extLst>
      <p:ext uri="{BB962C8B-B14F-4D97-AF65-F5344CB8AC3E}">
        <p14:creationId xmlns:p14="http://schemas.microsoft.com/office/powerpoint/2010/main" val="1151600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19</a:t>
            </a:fld>
            <a:endParaRPr lang="de-DE"/>
          </a:p>
        </p:txBody>
      </p:sp>
    </p:spTree>
    <p:extLst>
      <p:ext uri="{BB962C8B-B14F-4D97-AF65-F5344CB8AC3E}">
        <p14:creationId xmlns:p14="http://schemas.microsoft.com/office/powerpoint/2010/main" val="31281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20</a:t>
            </a:fld>
            <a:endParaRPr lang="de-DE"/>
          </a:p>
        </p:txBody>
      </p:sp>
    </p:spTree>
    <p:extLst>
      <p:ext uri="{BB962C8B-B14F-4D97-AF65-F5344CB8AC3E}">
        <p14:creationId xmlns:p14="http://schemas.microsoft.com/office/powerpoint/2010/main" val="1395998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21</a:t>
            </a:fld>
            <a:endParaRPr lang="de-DE"/>
          </a:p>
        </p:txBody>
      </p:sp>
    </p:spTree>
    <p:extLst>
      <p:ext uri="{BB962C8B-B14F-4D97-AF65-F5344CB8AC3E}">
        <p14:creationId xmlns:p14="http://schemas.microsoft.com/office/powerpoint/2010/main" val="27184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25</a:t>
            </a:fld>
            <a:endParaRPr lang="de-DE"/>
          </a:p>
        </p:txBody>
      </p:sp>
    </p:spTree>
    <p:extLst>
      <p:ext uri="{BB962C8B-B14F-4D97-AF65-F5344CB8AC3E}">
        <p14:creationId xmlns:p14="http://schemas.microsoft.com/office/powerpoint/2010/main" val="179076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26</a:t>
            </a:fld>
            <a:endParaRPr lang="de-DE"/>
          </a:p>
        </p:txBody>
      </p:sp>
    </p:spTree>
    <p:extLst>
      <p:ext uri="{BB962C8B-B14F-4D97-AF65-F5344CB8AC3E}">
        <p14:creationId xmlns:p14="http://schemas.microsoft.com/office/powerpoint/2010/main" val="1989050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a:t>
            </a:fld>
            <a:endParaRPr lang="de-DE"/>
          </a:p>
        </p:txBody>
      </p:sp>
    </p:spTree>
    <p:extLst>
      <p:ext uri="{BB962C8B-B14F-4D97-AF65-F5344CB8AC3E}">
        <p14:creationId xmlns:p14="http://schemas.microsoft.com/office/powerpoint/2010/main" val="1393908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27</a:t>
            </a:fld>
            <a:endParaRPr lang="de-DE"/>
          </a:p>
        </p:txBody>
      </p:sp>
    </p:spTree>
    <p:extLst>
      <p:ext uri="{BB962C8B-B14F-4D97-AF65-F5344CB8AC3E}">
        <p14:creationId xmlns:p14="http://schemas.microsoft.com/office/powerpoint/2010/main" val="1163757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28</a:t>
            </a:fld>
            <a:endParaRPr lang="de-DE"/>
          </a:p>
        </p:txBody>
      </p:sp>
    </p:spTree>
    <p:extLst>
      <p:ext uri="{BB962C8B-B14F-4D97-AF65-F5344CB8AC3E}">
        <p14:creationId xmlns:p14="http://schemas.microsoft.com/office/powerpoint/2010/main" val="9413876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29</a:t>
            </a:fld>
            <a:endParaRPr lang="de-DE"/>
          </a:p>
        </p:txBody>
      </p:sp>
    </p:spTree>
    <p:extLst>
      <p:ext uri="{BB962C8B-B14F-4D97-AF65-F5344CB8AC3E}">
        <p14:creationId xmlns:p14="http://schemas.microsoft.com/office/powerpoint/2010/main" val="849984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Herausforderung:</a:t>
            </a:r>
            <a:r>
              <a:rPr lang="de-DE" baseline="0" dirty="0" smtClean="0"/>
              <a:t> </a:t>
            </a:r>
            <a:r>
              <a:rPr lang="de-DE" dirty="0" smtClean="0"/>
              <a:t>BEI JEDEM TASTENDRUCK!!!</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30</a:t>
            </a:fld>
            <a:endParaRPr lang="de-DE"/>
          </a:p>
        </p:txBody>
      </p:sp>
    </p:spTree>
    <p:extLst>
      <p:ext uri="{BB962C8B-B14F-4D97-AF65-F5344CB8AC3E}">
        <p14:creationId xmlns:p14="http://schemas.microsoft.com/office/powerpoint/2010/main" val="158232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31</a:t>
            </a:fld>
            <a:endParaRPr lang="de-DE"/>
          </a:p>
        </p:txBody>
      </p:sp>
    </p:spTree>
    <p:extLst>
      <p:ext uri="{BB962C8B-B14F-4D97-AF65-F5344CB8AC3E}">
        <p14:creationId xmlns:p14="http://schemas.microsoft.com/office/powerpoint/2010/main" val="1838574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200150" y="1143000"/>
            <a:ext cx="4457700" cy="3086100"/>
          </a:xfrm>
        </p:spPr>
      </p:sp>
      <p:sp>
        <p:nvSpPr>
          <p:cNvPr id="3" name="Notizenplatzhalter 2"/>
          <p:cNvSpPr>
            <a:spLocks noGrp="1"/>
          </p:cNvSpPr>
          <p:nvPr>
            <p:ph type="body" idx="1"/>
          </p:nvPr>
        </p:nvSpPr>
        <p:spPr/>
        <p:txBody>
          <a:bodyPr/>
          <a:lstStyle/>
          <a:p>
            <a:r>
              <a:rPr lang="de-DE" dirty="0" smtClean="0"/>
              <a:t>...dieser</a:t>
            </a:r>
            <a:r>
              <a:rPr lang="de-DE" baseline="0" dirty="0" smtClean="0"/>
              <a:t> Aufruf führt dazu, dass die </a:t>
            </a:r>
            <a:r>
              <a:rPr lang="de-DE" baseline="0" dirty="0" err="1" smtClean="0"/>
              <a:t>render</a:t>
            </a:r>
            <a:r>
              <a:rPr lang="de-DE" baseline="0" dirty="0" smtClean="0"/>
              <a:t>-Methode von </a:t>
            </a:r>
            <a:r>
              <a:rPr lang="de-DE" baseline="0" dirty="0" err="1" smtClean="0"/>
              <a:t>React</a:t>
            </a:r>
            <a:r>
              <a:rPr lang="de-DE" baseline="0" dirty="0" smtClean="0"/>
              <a:t> neu aufgerufen wird.</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32</a:t>
            </a:fld>
            <a:endParaRPr lang="de-DE"/>
          </a:p>
        </p:txBody>
      </p:sp>
    </p:spTree>
    <p:extLst>
      <p:ext uri="{BB962C8B-B14F-4D97-AF65-F5344CB8AC3E}">
        <p14:creationId xmlns:p14="http://schemas.microsoft.com/office/powerpoint/2010/main" val="1227871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34</a:t>
            </a:fld>
            <a:endParaRPr lang="de-DE"/>
          </a:p>
        </p:txBody>
      </p:sp>
    </p:spTree>
    <p:extLst>
      <p:ext uri="{BB962C8B-B14F-4D97-AF65-F5344CB8AC3E}">
        <p14:creationId xmlns:p14="http://schemas.microsoft.com/office/powerpoint/2010/main" val="1443085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35</a:t>
            </a:fld>
            <a:endParaRPr lang="de-DE"/>
          </a:p>
        </p:txBody>
      </p:sp>
    </p:spTree>
    <p:extLst>
      <p:ext uri="{BB962C8B-B14F-4D97-AF65-F5344CB8AC3E}">
        <p14:creationId xmlns:p14="http://schemas.microsoft.com/office/powerpoint/2010/main" val="1284848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Achtung: Button != </a:t>
            </a:r>
            <a:r>
              <a:rPr lang="de-DE" dirty="0" err="1" smtClean="0"/>
              <a:t>button</a:t>
            </a:r>
            <a:r>
              <a:rPr lang="de-DE" dirty="0" smtClean="0"/>
              <a:t> (Button unsere </a:t>
            </a:r>
            <a:r>
              <a:rPr lang="de-DE" smtClean="0"/>
              <a:t>eigenen</a:t>
            </a:r>
            <a:r>
              <a:rPr lang="de-DE" baseline="0" smtClean="0"/>
              <a:t> Komponente)</a:t>
            </a:r>
            <a:endParaRPr lang="de-DE"/>
          </a:p>
        </p:txBody>
      </p:sp>
      <p:sp>
        <p:nvSpPr>
          <p:cNvPr id="4" name="Foliennummernplatzhalter 3"/>
          <p:cNvSpPr>
            <a:spLocks noGrp="1"/>
          </p:cNvSpPr>
          <p:nvPr>
            <p:ph type="sldNum" sz="quarter" idx="10"/>
          </p:nvPr>
        </p:nvSpPr>
        <p:spPr/>
        <p:txBody>
          <a:bodyPr/>
          <a:lstStyle/>
          <a:p>
            <a:fld id="{3C67E9B5-BB04-A741-9555-7CF01DDDA8C6}" type="slidenum">
              <a:rPr lang="de-DE" smtClean="0"/>
              <a:t>36</a:t>
            </a:fld>
            <a:endParaRPr lang="de-DE"/>
          </a:p>
        </p:txBody>
      </p:sp>
    </p:spTree>
    <p:extLst>
      <p:ext uri="{BB962C8B-B14F-4D97-AF65-F5344CB8AC3E}">
        <p14:creationId xmlns:p14="http://schemas.microsoft.com/office/powerpoint/2010/main" val="1610019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38</a:t>
            </a:fld>
            <a:endParaRPr lang="de-DE"/>
          </a:p>
        </p:txBody>
      </p:sp>
    </p:spTree>
    <p:extLst>
      <p:ext uri="{BB962C8B-B14F-4D97-AF65-F5344CB8AC3E}">
        <p14:creationId xmlns:p14="http://schemas.microsoft.com/office/powerpoint/2010/main" val="1669267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6</a:t>
            </a:fld>
            <a:endParaRPr lang="de-DE"/>
          </a:p>
        </p:txBody>
      </p:sp>
    </p:spTree>
    <p:extLst>
      <p:ext uri="{BB962C8B-B14F-4D97-AF65-F5344CB8AC3E}">
        <p14:creationId xmlns:p14="http://schemas.microsoft.com/office/powerpoint/2010/main" val="1540933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39</a:t>
            </a:fld>
            <a:endParaRPr lang="de-DE"/>
          </a:p>
        </p:txBody>
      </p:sp>
    </p:spTree>
    <p:extLst>
      <p:ext uri="{BB962C8B-B14F-4D97-AF65-F5344CB8AC3E}">
        <p14:creationId xmlns:p14="http://schemas.microsoft.com/office/powerpoint/2010/main" val="904833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40</a:t>
            </a:fld>
            <a:endParaRPr lang="de-DE"/>
          </a:p>
        </p:txBody>
      </p:sp>
    </p:spTree>
    <p:extLst>
      <p:ext uri="{BB962C8B-B14F-4D97-AF65-F5344CB8AC3E}">
        <p14:creationId xmlns:p14="http://schemas.microsoft.com/office/powerpoint/2010/main" val="12996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aseline="0" dirty="0" smtClean="0"/>
              <a:t>In jedem Fall wird </a:t>
            </a:r>
            <a:r>
              <a:rPr lang="de-DE" baseline="0" dirty="0" err="1" smtClean="0"/>
              <a:t>React</a:t>
            </a:r>
            <a:r>
              <a:rPr lang="de-DE" baseline="0" dirty="0" smtClean="0"/>
              <a:t> in der Regel dazu verwendet, </a:t>
            </a:r>
            <a:r>
              <a:rPr lang="de-DE" baseline="0" dirty="0" err="1" smtClean="0"/>
              <a:t>Singple</a:t>
            </a:r>
            <a:r>
              <a:rPr lang="de-DE" baseline="0" dirty="0" smtClean="0"/>
              <a:t> Page Anwendungen zu bauen. Singe Page Anwendungen haben die „Besonderheit“, dass sie lediglich auf dem Client laufen. Alle Logik und Ablaufsteuerung erfolgt </a:t>
            </a:r>
            <a:r>
              <a:rPr lang="de-DE" baseline="0" dirty="0" err="1" smtClean="0"/>
              <a:t>ausschliesslich</a:t>
            </a:r>
            <a:r>
              <a:rPr lang="de-DE" baseline="0" dirty="0" smtClean="0"/>
              <a:t> auf dem Client, es werden keine Serverzugriffe gemacht um neue Seiten zu laden. Der Server ist nur noch dazu da, Daten zu liefern, die dann vom Client verarbeitet werden. Aus diesem Grund werden wir uns im Zuge dieses Vortrags auch mit den Problemen und Lösungen für SPAs ansehen.</a:t>
            </a:r>
          </a:p>
          <a:p>
            <a:endParaRPr lang="de-DE" baseline="0" dirty="0" smtClean="0"/>
          </a:p>
          <a:p>
            <a:r>
              <a:rPr lang="de-DE" baseline="0" dirty="0" smtClean="0"/>
              <a:t>Es ist allerdings durchaus möglich, mit </a:t>
            </a:r>
            <a:r>
              <a:rPr lang="de-DE" baseline="0" dirty="0" err="1" smtClean="0"/>
              <a:t>React</a:t>
            </a:r>
            <a:r>
              <a:rPr lang="de-DE" baseline="0" dirty="0" smtClean="0"/>
              <a:t> die Anwendung initial auf dem Server zu rendern und dann eine „erste“ Version auf den Client vor-gerendert zu senden.</a:t>
            </a:r>
            <a:endParaRPr lang="de-DE" dirty="0" smtClean="0"/>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49</a:t>
            </a:fld>
            <a:endParaRPr lang="de-DE"/>
          </a:p>
        </p:txBody>
      </p:sp>
    </p:spTree>
    <p:extLst>
      <p:ext uri="{BB962C8B-B14F-4D97-AF65-F5344CB8AC3E}">
        <p14:creationId xmlns:p14="http://schemas.microsoft.com/office/powerpoint/2010/main" val="1197155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50</a:t>
            </a:fld>
            <a:endParaRPr lang="de-DE"/>
          </a:p>
        </p:txBody>
      </p:sp>
    </p:spTree>
    <p:extLst>
      <p:ext uri="{BB962C8B-B14F-4D97-AF65-F5344CB8AC3E}">
        <p14:creationId xmlns:p14="http://schemas.microsoft.com/office/powerpoint/2010/main" val="20346989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51</a:t>
            </a:fld>
            <a:endParaRPr lang="de-DE"/>
          </a:p>
        </p:txBody>
      </p:sp>
    </p:spTree>
    <p:extLst>
      <p:ext uri="{BB962C8B-B14F-4D97-AF65-F5344CB8AC3E}">
        <p14:creationId xmlns:p14="http://schemas.microsoft.com/office/powerpoint/2010/main" val="2047078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52</a:t>
            </a:fld>
            <a:endParaRPr lang="de-DE"/>
          </a:p>
        </p:txBody>
      </p:sp>
    </p:spTree>
    <p:extLst>
      <p:ext uri="{BB962C8B-B14F-4D97-AF65-F5344CB8AC3E}">
        <p14:creationId xmlns:p14="http://schemas.microsoft.com/office/powerpoint/2010/main" val="18831826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RAUS?</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53</a:t>
            </a:fld>
            <a:endParaRPr lang="de-DE"/>
          </a:p>
        </p:txBody>
      </p:sp>
    </p:spTree>
    <p:extLst>
      <p:ext uri="{BB962C8B-B14F-4D97-AF65-F5344CB8AC3E}">
        <p14:creationId xmlns:p14="http://schemas.microsoft.com/office/powerpoint/2010/main" val="30264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8</a:t>
            </a:fld>
            <a:endParaRPr lang="de-DE"/>
          </a:p>
        </p:txBody>
      </p:sp>
    </p:spTree>
    <p:extLst>
      <p:ext uri="{BB962C8B-B14F-4D97-AF65-F5344CB8AC3E}">
        <p14:creationId xmlns:p14="http://schemas.microsoft.com/office/powerpoint/2010/main" val="136910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9</a:t>
            </a:fld>
            <a:endParaRPr lang="de-DE"/>
          </a:p>
        </p:txBody>
      </p:sp>
    </p:spTree>
    <p:extLst>
      <p:ext uri="{BB962C8B-B14F-4D97-AF65-F5344CB8AC3E}">
        <p14:creationId xmlns:p14="http://schemas.microsoft.com/office/powerpoint/2010/main" val="33518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10</a:t>
            </a:fld>
            <a:endParaRPr lang="de-DE"/>
          </a:p>
        </p:txBody>
      </p:sp>
    </p:spTree>
    <p:extLst>
      <p:ext uri="{BB962C8B-B14F-4D97-AF65-F5344CB8AC3E}">
        <p14:creationId xmlns:p14="http://schemas.microsoft.com/office/powerpoint/2010/main" val="1826041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11</a:t>
            </a:fld>
            <a:endParaRPr lang="de-DE"/>
          </a:p>
        </p:txBody>
      </p:sp>
    </p:spTree>
    <p:extLst>
      <p:ext uri="{BB962C8B-B14F-4D97-AF65-F5344CB8AC3E}">
        <p14:creationId xmlns:p14="http://schemas.microsoft.com/office/powerpoint/2010/main" val="246547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a:t>
            </a:r>
          </a:p>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12</a:t>
            </a:fld>
            <a:endParaRPr lang="de-DE"/>
          </a:p>
        </p:txBody>
      </p:sp>
    </p:spTree>
    <p:extLst>
      <p:ext uri="{BB962C8B-B14F-4D97-AF65-F5344CB8AC3E}">
        <p14:creationId xmlns:p14="http://schemas.microsoft.com/office/powerpoint/2010/main" val="95118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Bevor wir uns mit </a:t>
            </a:r>
            <a:r>
              <a:rPr lang="de-DE" dirty="0" err="1" smtClean="0"/>
              <a:t>React</a:t>
            </a:r>
            <a:r>
              <a:rPr lang="de-DE" baseline="0" dirty="0" smtClean="0"/>
              <a:t> beschäftigen, ein kurzer Hintergrund zum Thema Single-Page-Anwendungen.</a:t>
            </a:r>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13</a:t>
            </a:fld>
            <a:endParaRPr lang="de-DE"/>
          </a:p>
        </p:txBody>
      </p:sp>
    </p:spTree>
    <p:extLst>
      <p:ext uri="{BB962C8B-B14F-4D97-AF65-F5344CB8AC3E}">
        <p14:creationId xmlns:p14="http://schemas.microsoft.com/office/powerpoint/2010/main" val="101638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0"/>
            <a:ext cx="9906000" cy="790222"/>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1"/>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199626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TEN">
    <p:spTree>
      <p:nvGrpSpPr>
        <p:cNvPr id="1" name=""/>
        <p:cNvGrpSpPr/>
        <p:nvPr/>
      </p:nvGrpSpPr>
      <p:grpSpPr>
        <a:xfrm>
          <a:off x="0" y="0"/>
          <a:ext cx="0" cy="0"/>
          <a:chOff x="0" y="0"/>
          <a:chExt cx="0" cy="0"/>
        </a:xfrm>
      </p:grpSpPr>
      <p:sp>
        <p:nvSpPr>
          <p:cNvPr id="7" name="Rechteck 6"/>
          <p:cNvSpPr/>
          <p:nvPr userDrawn="1"/>
        </p:nvSpPr>
        <p:spPr>
          <a:xfrm>
            <a:off x="0" y="6079066"/>
            <a:ext cx="9906000" cy="790223"/>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
        <p:nvSpPr>
          <p:cNvPr id="8" name="Titel 7"/>
          <p:cNvSpPr>
            <a:spLocks noGrp="1"/>
          </p:cNvSpPr>
          <p:nvPr>
            <p:ph type="title"/>
          </p:nvPr>
        </p:nvSpPr>
        <p:spPr>
          <a:xfrm>
            <a:off x="0" y="6067778"/>
            <a:ext cx="9906000" cy="790223"/>
          </a:xfrm>
          <a:prstGeom prst="rect">
            <a:avLst/>
          </a:prstGeom>
        </p:spPr>
        <p:txBody>
          <a:bodyPr lIns="0" tIns="0" rIns="0" bIns="0" anchor="ctr" anchorCtr="0"/>
          <a:lstStyle>
            <a:lvl1pPr algn="ctr">
              <a:defRPr sz="2031" b="1" i="0" cap="all" baseline="0">
                <a:solidFill>
                  <a:srgbClr val="025249"/>
                </a:solidFill>
                <a:latin typeface="Montserrat" charset="0"/>
              </a:defRPr>
            </a:lvl1pPr>
          </a:lstStyle>
          <a:p>
            <a:r>
              <a:rPr lang="de-DE" dirty="0" smtClean="0"/>
              <a:t>Mastertitelformat bearbeiten</a:t>
            </a:r>
            <a:endParaRPr lang="de-DE" dirty="0"/>
          </a:p>
        </p:txBody>
      </p:sp>
    </p:spTree>
    <p:extLst>
      <p:ext uri="{BB962C8B-B14F-4D97-AF65-F5344CB8AC3E}">
        <p14:creationId xmlns:p14="http://schemas.microsoft.com/office/powerpoint/2010/main" val="290686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6079066"/>
            <a:ext cx="9906000" cy="4571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463"/>
          </a:p>
        </p:txBody>
      </p:sp>
    </p:spTree>
    <p:extLst>
      <p:ext uri="{BB962C8B-B14F-4D97-AF65-F5344CB8AC3E}">
        <p14:creationId xmlns:p14="http://schemas.microsoft.com/office/powerpoint/2010/main" val="11766460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de-DE" smtClean="0"/>
              <a:t>Mastertitelformat bearbeiten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de-DE" smtClean="0"/>
              <a:t>Mastertextformat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10/10/17</a:t>
            </a:fld>
            <a:endParaRPr lang="en-US" dirty="0"/>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‹Nr.›</a:t>
            </a:fld>
            <a:endParaRPr lang="en-US" dirty="0"/>
          </a:p>
        </p:txBody>
      </p:sp>
    </p:spTree>
    <p:extLst>
      <p:ext uri="{BB962C8B-B14F-4D97-AF65-F5344CB8AC3E}">
        <p14:creationId xmlns:p14="http://schemas.microsoft.com/office/powerpoint/2010/main" val="1613602277"/>
      </p:ext>
    </p:extLst>
  </p:cSld>
  <p:clrMap bg1="lt1" tx1="dk1" bg2="lt2" tx2="dk2" accent1="accent1" accent2="accent2" accent3="accent3" accent4="accent4" accent5="accent5" accent6="accent6" hlink="hlink" folHlink="folHlink"/>
  <p:sldLayoutIdLst>
    <p:sldLayoutId id="2147483668"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www.figma.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s://jordaneldredge.com/projects/winamp2-js/" TargetMode="Externa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OOSE Abendvortrag</a:t>
            </a:r>
            <a:endParaRPr lang="de-DE"/>
          </a:p>
        </p:txBody>
      </p:sp>
      <p:sp>
        <p:nvSpPr>
          <p:cNvPr id="3" name="Textfeld 2"/>
          <p:cNvSpPr txBox="1"/>
          <p:nvPr/>
        </p:nvSpPr>
        <p:spPr>
          <a:xfrm>
            <a:off x="180304" y="193183"/>
            <a:ext cx="9620519" cy="5355312"/>
          </a:xfrm>
          <a:prstGeom prst="rect">
            <a:avLst/>
          </a:prstGeom>
          <a:noFill/>
        </p:spPr>
        <p:txBody>
          <a:bodyPr wrap="square" rtlCol="0">
            <a:spAutoFit/>
          </a:bodyPr>
          <a:lstStyle/>
          <a:p>
            <a:r>
              <a:rPr lang="de-DE" dirty="0"/>
              <a:t>Moderne Web-Anwendungen laufen häufig vollständig im Browser ab, um höchstmöglichen Ansprüchen an UI und UX zu genügen. Anwender sollen so den gleichen Bedienkomfort erfahren, wie sie es von Desktop-Anwendungen gewohnt sind. Entwickelt werden diese Single-Page-Anwendungen in JavaScript, häufig mit Hilfe eines spezialisierten Frameworks wie </a:t>
            </a:r>
            <a:r>
              <a:rPr lang="de-DE" dirty="0" err="1"/>
              <a:t>React</a:t>
            </a:r>
            <a:r>
              <a:rPr lang="de-DE" dirty="0"/>
              <a:t> oder </a:t>
            </a:r>
            <a:r>
              <a:rPr lang="de-DE" dirty="0" err="1"/>
              <a:t>Angular.In</a:t>
            </a:r>
            <a:r>
              <a:rPr lang="de-DE" dirty="0"/>
              <a:t> diesem Abendvortrag stelle ich die Konzepte und Entwicklung von Single-Page-Anwendungen am Beispiel von </a:t>
            </a:r>
            <a:r>
              <a:rPr lang="de-DE" dirty="0" err="1"/>
              <a:t>React</a:t>
            </a:r>
            <a:r>
              <a:rPr lang="de-DE" dirty="0"/>
              <a:t> vor. Nach einer Einführung in die Grundlagen dieser Bibliothek sehen wir uns an, welche neuen Anforderungen sich an Code und Architektur von Single-Page-Anwendungen ergeben und wie diese gelöst werden können. Dazu betrachten wir verschiedene Architektur-Muster und werfen einen Blick auf die Sprache </a:t>
            </a:r>
            <a:r>
              <a:rPr lang="de-DE" dirty="0" err="1"/>
              <a:t>TypeScript</a:t>
            </a:r>
            <a:r>
              <a:rPr lang="de-DE" dirty="0"/>
              <a:t>, die JavaScript um ein Typensystem </a:t>
            </a:r>
            <a:r>
              <a:rPr lang="de-DE" dirty="0" err="1"/>
              <a:t>erweitert.Der</a:t>
            </a:r>
            <a:r>
              <a:rPr lang="de-DE" dirty="0"/>
              <a:t> Vortrag richtet sich an Entwickler und Architekten, die sich mit der Entwicklung von Single-Page-Anwendungen beschäftigen möchten. Zur Illustration der vorgestellten Konzepte werden JavaScript Code-Beispiele gezeigt, zum Verständnis reichen aber grundsätzliche Programmierkenntnisse aus</a:t>
            </a:r>
            <a:r>
              <a:rPr lang="de-DE" dirty="0" smtClean="0"/>
              <a:t>.</a:t>
            </a:r>
          </a:p>
          <a:p>
            <a:endParaRPr lang="de-DE" dirty="0"/>
          </a:p>
          <a:p>
            <a:r>
              <a:rPr lang="de-DE" dirty="0" smtClean="0"/>
              <a:t>18:00 </a:t>
            </a:r>
            <a:r>
              <a:rPr lang="de-DE" dirty="0"/>
              <a:t>Uhr </a:t>
            </a:r>
            <a:r>
              <a:rPr lang="de-DE" dirty="0" smtClean="0"/>
              <a:t>Einlass</a:t>
            </a:r>
          </a:p>
          <a:p>
            <a:r>
              <a:rPr lang="de-DE" dirty="0" smtClean="0"/>
              <a:t>18:30 </a:t>
            </a:r>
            <a:r>
              <a:rPr lang="de-DE" dirty="0"/>
              <a:t>Uhr </a:t>
            </a:r>
            <a:r>
              <a:rPr lang="de-DE" dirty="0" smtClean="0"/>
              <a:t>Beginn </a:t>
            </a:r>
            <a:r>
              <a:rPr lang="de-DE" dirty="0"/>
              <a:t>des ersten Teils des Vortrags von Nils </a:t>
            </a:r>
            <a:r>
              <a:rPr lang="de-DE" dirty="0" err="1"/>
              <a:t>Hartmanni</a:t>
            </a:r>
            <a:r>
              <a:rPr lang="de-DE" dirty="0"/>
              <a:t> 45 </a:t>
            </a:r>
            <a:r>
              <a:rPr lang="de-DE" dirty="0" smtClean="0"/>
              <a:t>MINUTEN</a:t>
            </a:r>
          </a:p>
          <a:p>
            <a:r>
              <a:rPr lang="de-DE" dirty="0" smtClean="0"/>
              <a:t>19:15 </a:t>
            </a:r>
            <a:r>
              <a:rPr lang="de-DE" dirty="0"/>
              <a:t>Uhr Pause und </a:t>
            </a:r>
            <a:r>
              <a:rPr lang="de-DE" dirty="0" smtClean="0"/>
              <a:t>Networking</a:t>
            </a:r>
          </a:p>
          <a:p>
            <a:r>
              <a:rPr lang="de-DE" dirty="0" smtClean="0"/>
              <a:t>19:35 </a:t>
            </a:r>
            <a:r>
              <a:rPr lang="de-DE" dirty="0"/>
              <a:t>Uhr zweiter Teil des Vortrages 25 </a:t>
            </a:r>
            <a:r>
              <a:rPr lang="de-DE" dirty="0" smtClean="0"/>
              <a:t>Minuten</a:t>
            </a:r>
          </a:p>
          <a:p>
            <a:r>
              <a:rPr lang="de-DE" dirty="0" smtClean="0"/>
              <a:t>20:00 </a:t>
            </a:r>
            <a:r>
              <a:rPr lang="de-DE" dirty="0"/>
              <a:t>Uhr Fragen &amp; </a:t>
            </a:r>
            <a:r>
              <a:rPr lang="de-DE" dirty="0" smtClean="0"/>
              <a:t>Antworten</a:t>
            </a:r>
          </a:p>
          <a:p>
            <a:r>
              <a:rPr lang="de-DE" dirty="0" smtClean="0"/>
              <a:t>bis </a:t>
            </a:r>
            <a:r>
              <a:rPr lang="de-DE" dirty="0"/>
              <a:t>20:45 Uhr Kontakte knüpfen oder einfach den Abend ausklingen lassen bei einem kühlen Getränk</a:t>
            </a:r>
          </a:p>
        </p:txBody>
      </p:sp>
    </p:spTree>
    <p:extLst>
      <p:ext uri="{BB962C8B-B14F-4D97-AF65-F5344CB8AC3E}">
        <p14:creationId xmlns:p14="http://schemas.microsoft.com/office/powerpoint/2010/main" val="10711414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rPr>
              <a:t>https://</a:t>
            </a:r>
            <a:r>
              <a:rPr lang="de-DE" dirty="0" err="1">
                <a:solidFill>
                  <a:srgbClr val="36544F"/>
                </a:solidFill>
              </a:rPr>
              <a:t>open.spotify.com</a:t>
            </a:r>
            <a:r>
              <a:rPr lang="de-DE" dirty="0">
                <a:solidFill>
                  <a:srgbClr val="36544F"/>
                </a:solidFill>
              </a:rPr>
              <a:t>/</a:t>
            </a:r>
            <a:r>
              <a:rPr lang="de-DE" dirty="0" err="1">
                <a:solidFill>
                  <a:srgbClr val="36544F"/>
                </a:solidFill>
              </a:rPr>
              <a:t>collection</a:t>
            </a:r>
            <a:r>
              <a:rPr lang="de-DE" dirty="0">
                <a:solidFill>
                  <a:srgbClr val="36544F"/>
                </a:solidFill>
              </a:rPr>
              <a:t>/</a:t>
            </a:r>
            <a:r>
              <a:rPr lang="de-DE" dirty="0" err="1">
                <a:solidFill>
                  <a:srgbClr val="36544F"/>
                </a:solidFill>
              </a:rPr>
              <a:t>playlists</a:t>
            </a:r>
            <a:endParaRPr lang="de-DE" dirty="0">
              <a:solidFill>
                <a:srgbClr val="36544F"/>
              </a:solidFill>
            </a:endParaRPr>
          </a:p>
        </p:txBody>
      </p:sp>
      <p:pic>
        <p:nvPicPr>
          <p:cNvPr id="3" name="Bild 2"/>
          <p:cNvPicPr>
            <a:picLocks noChangeAspect="1"/>
          </p:cNvPicPr>
          <p:nvPr/>
        </p:nvPicPr>
        <p:blipFill>
          <a:blip r:embed="rId3"/>
          <a:stretch>
            <a:fillRect/>
          </a:stretch>
        </p:blipFill>
        <p:spPr>
          <a:xfrm>
            <a:off x="2136862" y="339462"/>
            <a:ext cx="5632275" cy="5272768"/>
          </a:xfrm>
          <a:prstGeom prst="rect">
            <a:avLst/>
          </a:prstGeom>
        </p:spPr>
      </p:pic>
    </p:spTree>
    <p:extLst>
      <p:ext uri="{BB962C8B-B14F-4D97-AF65-F5344CB8AC3E}">
        <p14:creationId xmlns:p14="http://schemas.microsoft.com/office/powerpoint/2010/main" val="5660160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solidFill>
                  <a:srgbClr val="36544F"/>
                </a:solidFill>
                <a:hlinkClick r:id="rId3"/>
              </a:rPr>
              <a:t>https://</a:t>
            </a:r>
            <a:r>
              <a:rPr lang="de-DE" dirty="0" err="1">
                <a:solidFill>
                  <a:srgbClr val="36544F"/>
                </a:solidFill>
                <a:hlinkClick r:id="rId3"/>
              </a:rPr>
              <a:t>www.figma.com</a:t>
            </a:r>
            <a:endParaRPr lang="de-DE" dirty="0">
              <a:solidFill>
                <a:srgbClr val="36544F"/>
              </a:solidFill>
            </a:endParaRPr>
          </a:p>
        </p:txBody>
      </p:sp>
      <p:pic>
        <p:nvPicPr>
          <p:cNvPr id="4" name="Bild 3"/>
          <p:cNvPicPr>
            <a:picLocks noChangeAspect="1"/>
          </p:cNvPicPr>
          <p:nvPr/>
        </p:nvPicPr>
        <p:blipFill>
          <a:blip r:embed="rId4"/>
          <a:stretch>
            <a:fillRect/>
          </a:stretch>
        </p:blipFill>
        <p:spPr>
          <a:xfrm>
            <a:off x="1205248" y="173122"/>
            <a:ext cx="7495504" cy="5718949"/>
          </a:xfrm>
          <a:prstGeom prst="rect">
            <a:avLst/>
          </a:prstGeom>
        </p:spPr>
      </p:pic>
    </p:spTree>
    <p:extLst>
      <p:ext uri="{BB962C8B-B14F-4D97-AF65-F5344CB8AC3E}">
        <p14:creationId xmlns:p14="http://schemas.microsoft.com/office/powerpoint/2010/main" val="584321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hlinkClick r:id="rId3"/>
              </a:rPr>
              <a:t>https://</a:t>
            </a:r>
            <a:r>
              <a:rPr lang="de-DE" dirty="0" err="1">
                <a:hlinkClick r:id="rId3"/>
              </a:rPr>
              <a:t>jordaneldredge.com</a:t>
            </a:r>
            <a:r>
              <a:rPr lang="de-DE" dirty="0">
                <a:hlinkClick r:id="rId3"/>
              </a:rPr>
              <a:t>/</a:t>
            </a:r>
            <a:r>
              <a:rPr lang="de-DE" dirty="0" err="1">
                <a:hlinkClick r:id="rId3"/>
              </a:rPr>
              <a:t>projects</a:t>
            </a:r>
            <a:r>
              <a:rPr lang="de-DE" dirty="0">
                <a:hlinkClick r:id="rId3"/>
              </a:rPr>
              <a:t>/winamp2-js/</a:t>
            </a:r>
            <a:endParaRPr lang="de-DE" dirty="0"/>
          </a:p>
        </p:txBody>
      </p:sp>
      <p:pic>
        <p:nvPicPr>
          <p:cNvPr id="4" name="Bild 3"/>
          <p:cNvPicPr>
            <a:picLocks noChangeAspect="1"/>
          </p:cNvPicPr>
          <p:nvPr/>
        </p:nvPicPr>
        <p:blipFill>
          <a:blip r:embed="rId4"/>
          <a:stretch>
            <a:fillRect/>
          </a:stretch>
        </p:blipFill>
        <p:spPr>
          <a:xfrm>
            <a:off x="1551949" y="404343"/>
            <a:ext cx="6802102" cy="5213290"/>
          </a:xfrm>
          <a:prstGeom prst="rect">
            <a:avLst/>
          </a:prstGeom>
        </p:spPr>
      </p:pic>
    </p:spTree>
    <p:extLst>
      <p:ext uri="{BB962C8B-B14F-4D97-AF65-F5344CB8AC3E}">
        <p14:creationId xmlns:p14="http://schemas.microsoft.com/office/powerpoint/2010/main" val="12339111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KLASSISCHE </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Rückblick</a:t>
            </a:r>
            <a:endParaRPr lang="de-DE" dirty="0"/>
          </a:p>
        </p:txBody>
      </p:sp>
    </p:spTree>
    <p:extLst>
      <p:ext uri="{BB962C8B-B14F-4D97-AF65-F5344CB8AC3E}">
        <p14:creationId xmlns:p14="http://schemas.microsoft.com/office/powerpoint/2010/main" val="1825205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5725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2677656"/>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800100" lvl="2" indent="-342900">
              <a:lnSpc>
                <a:spcPct val="120000"/>
              </a:lnSpc>
              <a:buFont typeface="Arial" charset="0"/>
              <a:buChar char="•"/>
            </a:pPr>
            <a:r>
              <a:rPr lang="de-DE" sz="2000" dirty="0">
                <a:solidFill>
                  <a:srgbClr val="025249"/>
                </a:solidFill>
                <a:latin typeface="Source Sans Pro" charset="0"/>
                <a:ea typeface="Source Sans Pro" charset="0"/>
                <a:cs typeface="Source Sans Pro" charset="0"/>
              </a:rPr>
              <a:t>"SPA light</a:t>
            </a:r>
            <a:r>
              <a:rPr lang="de-DE" sz="2000" dirty="0" smtClean="0">
                <a:solidFill>
                  <a:srgbClr val="025249"/>
                </a:solidFill>
                <a:latin typeface="Source Sans Pro" charset="0"/>
                <a:ea typeface="Source Sans Pro" charset="0"/>
                <a:cs typeface="Source Sans Pro" charset="0"/>
              </a:rPr>
              <a: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12442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Rückblick: Klassische Web Anwendung</a:t>
            </a:r>
            <a:endParaRPr lang="de-DE" dirty="0"/>
          </a:p>
        </p:txBody>
      </p:sp>
      <p:pic>
        <p:nvPicPr>
          <p:cNvPr id="4" name="Bild 3"/>
          <p:cNvPicPr>
            <a:picLocks noChangeAspect="1"/>
          </p:cNvPicPr>
          <p:nvPr/>
        </p:nvPicPr>
        <p:blipFill>
          <a:blip r:embed="rId3"/>
          <a:stretch>
            <a:fillRect/>
          </a:stretch>
        </p:blipFill>
        <p:spPr>
          <a:xfrm>
            <a:off x="685705" y="1492604"/>
            <a:ext cx="3084389" cy="3543034"/>
          </a:xfrm>
          <a:prstGeom prst="rect">
            <a:avLst/>
          </a:prstGeom>
        </p:spPr>
      </p:pic>
      <p:sp>
        <p:nvSpPr>
          <p:cNvPr id="8" name="Textfeld 7"/>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5" name="Textfeld 4"/>
          <p:cNvSpPr txBox="1"/>
          <p:nvPr/>
        </p:nvSpPr>
        <p:spPr>
          <a:xfrm>
            <a:off x="4304668" y="1504138"/>
            <a:ext cx="5212819" cy="4893647"/>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Klassische Web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Bekannte Technologie und Sprache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Kleinere Erweiterungen per JS/</a:t>
            </a:r>
            <a:r>
              <a:rPr lang="de-DE" sz="2000" dirty="0" err="1" smtClean="0">
                <a:solidFill>
                  <a:srgbClr val="025249"/>
                </a:solidFill>
                <a:latin typeface="Source Sans Pro" charset="0"/>
                <a:ea typeface="Source Sans Pro" charset="0"/>
                <a:cs typeface="Source Sans Pro" charset="0"/>
              </a:rPr>
              <a:t>jQuery</a:t>
            </a:r>
            <a:r>
              <a:rPr lang="de-DE" sz="2000" dirty="0" smtClean="0">
                <a:solidFill>
                  <a:srgbClr val="025249"/>
                </a:solidFill>
                <a:latin typeface="Source Sans Pro" charset="0"/>
                <a:ea typeface="Source Sans Pro" charset="0"/>
                <a:cs typeface="Source Sans Pro" charset="0"/>
              </a:rPr>
              <a:t> </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"SPA light"</a:t>
            </a:r>
            <a:endParaRPr lang="de-DE" sz="2000" dirty="0">
              <a:solidFill>
                <a:srgbClr val="025249"/>
              </a:solidFill>
              <a:latin typeface="Source Sans Pro" charset="0"/>
              <a:ea typeface="Source Sans Pro" charset="0"/>
              <a:cs typeface="Source Sans Pro" charset="0"/>
            </a:endParaRPr>
          </a:p>
          <a:p>
            <a:pPr>
              <a:lnSpc>
                <a:spcPct val="120000"/>
              </a:lnSpc>
            </a:pPr>
            <a:endParaRPr lang="de-DE" sz="2000" dirty="0" smtClean="0">
              <a:solidFill>
                <a:srgbClr val="EF7D1D"/>
              </a:solidFill>
              <a:latin typeface="Source Sans Pro" charset="0"/>
              <a:ea typeface="Source Sans Pro" charset="0"/>
              <a:cs typeface="Source Sans Pro" charset="0"/>
            </a:endParaRPr>
          </a:p>
          <a:p>
            <a:pPr>
              <a:lnSpc>
                <a:spcPct val="120000"/>
              </a:lnSpc>
            </a:pPr>
            <a:r>
              <a:rPr lang="de-DE" sz="2000" dirty="0" smtClean="0">
                <a:solidFill>
                  <a:srgbClr val="EF7D1D"/>
                </a:solidFill>
                <a:latin typeface="Source Sans Pro" charset="0"/>
                <a:ea typeface="Source Sans Pro" charset="0"/>
                <a:cs typeface="Source Sans Pro" charset="0"/>
              </a:rPr>
              <a:t>...aber problematisch:</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Lange </a:t>
            </a:r>
            <a:r>
              <a:rPr lang="de-DE" sz="2000" dirty="0" err="1" smtClean="0">
                <a:solidFill>
                  <a:srgbClr val="025249"/>
                </a:solidFill>
                <a:latin typeface="Source Sans Pro" charset="0"/>
                <a:ea typeface="Source Sans Pro" charset="0"/>
                <a:cs typeface="Source Sans Pro" charset="0"/>
              </a:rPr>
              <a:t>round</a:t>
            </a:r>
            <a:r>
              <a:rPr lang="de-DE" sz="2000" dirty="0" smtClean="0">
                <a:solidFill>
                  <a:srgbClr val="025249"/>
                </a:solidFill>
                <a:latin typeface="Source Sans Pro" charset="0"/>
                <a:ea typeface="Source Sans Pro" charset="0"/>
                <a:cs typeface="Source Sans Pro" charset="0"/>
              </a:rPr>
              <a:t>-trips durch Server Aufrufe</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Benutzer-Interaktion schwierig (ohne JavaScript)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JavaScript wirkt "dazu gehackt"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Wartungshölle: welcher Code ist wo?	</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endParaRPr lang="de-DE" sz="2000" dirty="0" smtClean="0">
              <a:solidFill>
                <a:srgbClr val="EF7D1D"/>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674040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pic>
        <p:nvPicPr>
          <p:cNvPr id="6" name="Bild 5"/>
          <p:cNvPicPr>
            <a:picLocks noChangeAspect="1"/>
          </p:cNvPicPr>
          <p:nvPr/>
        </p:nvPicPr>
        <p:blipFill>
          <a:blip r:embed="rId4"/>
          <a:stretch>
            <a:fillRect/>
          </a:stretch>
        </p:blipFill>
        <p:spPr>
          <a:xfrm>
            <a:off x="685705" y="1492604"/>
            <a:ext cx="3084389" cy="3543034"/>
          </a:xfrm>
          <a:prstGeom prst="rect">
            <a:avLst/>
          </a:prstGeom>
        </p:spPr>
      </p:pic>
      <p:sp>
        <p:nvSpPr>
          <p:cNvPr id="10" name="Textfeld 9"/>
          <p:cNvSpPr txBox="1"/>
          <p:nvPr/>
        </p:nvSpPr>
        <p:spPr>
          <a:xfrm>
            <a:off x="685705" y="5190186"/>
            <a:ext cx="3487050" cy="1508105"/>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JSP, </a:t>
            </a:r>
            <a:r>
              <a:rPr lang="de-DE" sz="2000" dirty="0" err="1" smtClean="0">
                <a:solidFill>
                  <a:srgbClr val="025249"/>
                </a:solidFill>
                <a:latin typeface="Source Sans Pro" charset="0"/>
                <a:ea typeface="Source Sans Pro" charset="0"/>
                <a:cs typeface="Source Sans Pro" charset="0"/>
              </a:rPr>
              <a:t>Thymeleaf</a:t>
            </a:r>
            <a:r>
              <a:rPr lang="de-DE" sz="2000" dirty="0" smtClean="0">
                <a:solidFill>
                  <a:srgbClr val="025249"/>
                </a:solidFill>
                <a:latin typeface="Source Sans Pro" charset="0"/>
                <a:ea typeface="Source Sans Pro" charset="0"/>
                <a:cs typeface="Source Sans Pro" charset="0"/>
              </a:rPr>
              <a:t>, JSF</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jQuery</a:t>
            </a: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16" name="Pfeil nach rechts 15"/>
          <p:cNvSpPr/>
          <p:nvPr/>
        </p:nvSpPr>
        <p:spPr>
          <a:xfrm>
            <a:off x="4169339" y="2975021"/>
            <a:ext cx="1777284" cy="386366"/>
          </a:xfrm>
          <a:prstGeom prst="rightArrow">
            <a:avLst/>
          </a:prstGeom>
          <a:solidFill>
            <a:srgbClr val="C14026"/>
          </a:solidFill>
          <a:ln>
            <a:solidFill>
              <a:srgbClr val="C140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C14026"/>
              </a:solidFill>
            </a:endParaRPr>
          </a:p>
        </p:txBody>
      </p:sp>
    </p:spTree>
    <p:extLst>
      <p:ext uri="{BB962C8B-B14F-4D97-AF65-F5344CB8AC3E}">
        <p14:creationId xmlns:p14="http://schemas.microsoft.com/office/powerpoint/2010/main" val="151342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smtClean="0"/>
              <a:t>Single-Page-</a:t>
            </a:r>
            <a:r>
              <a:rPr lang="de-DE" dirty="0" err="1" smtClean="0"/>
              <a:t>Application</a:t>
            </a:r>
            <a:endParaRPr lang="de-DE" dirty="0"/>
          </a:p>
        </p:txBody>
      </p:sp>
      <p:pic>
        <p:nvPicPr>
          <p:cNvPr id="5" name="Bild 4"/>
          <p:cNvPicPr>
            <a:picLocks noChangeAspect="1"/>
          </p:cNvPicPr>
          <p:nvPr/>
        </p:nvPicPr>
        <p:blipFill>
          <a:blip r:embed="rId3"/>
          <a:stretch>
            <a:fillRect/>
          </a:stretch>
        </p:blipFill>
        <p:spPr>
          <a:xfrm>
            <a:off x="6345868" y="1492604"/>
            <a:ext cx="3054731" cy="3543034"/>
          </a:xfrm>
          <a:prstGeom prst="rect">
            <a:avLst/>
          </a:prstGeom>
        </p:spPr>
      </p:pic>
      <p:sp>
        <p:nvSpPr>
          <p:cNvPr id="9" name="Textfeld 8"/>
          <p:cNvSpPr txBox="1"/>
          <p:nvPr/>
        </p:nvSpPr>
        <p:spPr>
          <a:xfrm>
            <a:off x="6345868" y="5190186"/>
            <a:ext cx="3054731" cy="1877437"/>
          </a:xfrm>
          <a:prstGeom prst="rect">
            <a:avLst/>
          </a:prstGeom>
          <a:noFill/>
        </p:spPr>
        <p:txBody>
          <a:bodyPr wrap="square" rtlCol="0">
            <a:spAutoFit/>
          </a:bodyPr>
          <a:lstStyle/>
          <a:p>
            <a:pPr>
              <a:lnSpc>
                <a:spcPct val="120000"/>
              </a:lnSpc>
            </a:pPr>
            <a:r>
              <a:rPr lang="de-DE" sz="2000" b="1" dirty="0" smtClean="0">
                <a:solidFill>
                  <a:srgbClr val="EF7D1D"/>
                </a:solidFill>
                <a:latin typeface="Source Sans Pro" charset="0"/>
                <a:ea typeface="Source Sans Pro" charset="0"/>
                <a:cs typeface="Source Sans Pro" charset="0"/>
              </a:rPr>
              <a:t>Technologie</a:t>
            </a:r>
          </a:p>
          <a:p>
            <a:pPr marL="285750" indent="-28575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REST API</a:t>
            </a:r>
          </a:p>
          <a:p>
            <a:pPr marL="285750" indent="-28575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React</a:t>
            </a:r>
            <a:r>
              <a:rPr lang="de-DE" sz="2000" dirty="0" smtClean="0">
                <a:solidFill>
                  <a:srgbClr val="025249"/>
                </a:solidFill>
                <a:latin typeface="Source Sans Pro" charset="0"/>
                <a:ea typeface="Source Sans Pro" charset="0"/>
                <a:cs typeface="Source Sans Pro" charset="0"/>
              </a:rPr>
              <a:t>, Angular, </a:t>
            </a:r>
            <a:r>
              <a:rPr lang="de-DE" sz="2000" dirty="0" err="1" smtClean="0">
                <a:solidFill>
                  <a:srgbClr val="025249"/>
                </a:solidFill>
                <a:latin typeface="Source Sans Pro" charset="0"/>
                <a:ea typeface="Source Sans Pro" charset="0"/>
                <a:cs typeface="Source Sans Pro" charset="0"/>
              </a:rPr>
              <a:t>Vue</a:t>
            </a:r>
            <a:endParaRPr lang="de-DE" sz="2000" dirty="0" smtClean="0">
              <a:solidFill>
                <a:srgbClr val="025249"/>
              </a:solidFill>
              <a:latin typeface="Source Sans Pro" charset="0"/>
              <a:ea typeface="Source Sans Pro" charset="0"/>
              <a:cs typeface="Source Sans Pro" charset="0"/>
            </a:endParaRPr>
          </a:p>
          <a:p>
            <a:pPr marL="285750" indent="-28575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marL="285750" indent="-285750">
              <a:buFontTx/>
              <a:buChar char="-"/>
            </a:pPr>
            <a:endParaRPr lang="de-DE" sz="2000" dirty="0">
              <a:solidFill>
                <a:srgbClr val="025249"/>
              </a:solidFill>
              <a:latin typeface="Source Sans Pro" charset="0"/>
              <a:ea typeface="Source Sans Pro" charset="0"/>
              <a:cs typeface="Source Sans Pro" charset="0"/>
            </a:endParaRPr>
          </a:p>
        </p:txBody>
      </p:sp>
      <p:sp>
        <p:nvSpPr>
          <p:cNvPr id="8" name="Textfeld 7"/>
          <p:cNvSpPr txBox="1"/>
          <p:nvPr/>
        </p:nvSpPr>
        <p:spPr>
          <a:xfrm>
            <a:off x="544035" y="1479725"/>
            <a:ext cx="4890848" cy="4154984"/>
          </a:xfrm>
          <a:prstGeom prst="rect">
            <a:avLst/>
          </a:prstGeom>
          <a:noFill/>
        </p:spPr>
        <p:txBody>
          <a:bodyPr wrap="square" rtlCol="0">
            <a:spAutoFit/>
          </a:bodyPr>
          <a:lstStyle/>
          <a:p>
            <a:pPr>
              <a:lnSpc>
                <a:spcPct val="120000"/>
              </a:lnSpc>
            </a:pPr>
            <a:r>
              <a:rPr lang="de-DE" sz="2000" dirty="0" smtClean="0">
                <a:solidFill>
                  <a:srgbClr val="EF7D1D"/>
                </a:solidFill>
                <a:latin typeface="Source Sans Pro" charset="0"/>
                <a:ea typeface="Source Sans Pro" charset="0"/>
                <a:cs typeface="Source Sans Pro" charset="0"/>
              </a:rPr>
              <a:t>Single-Page-Anwendung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Ermöglicht </a:t>
            </a:r>
            <a:r>
              <a:rPr lang="de-DE" sz="2000" dirty="0" smtClean="0">
                <a:solidFill>
                  <a:srgbClr val="025249"/>
                </a:solidFill>
                <a:latin typeface="Source Sans Pro" charset="0"/>
                <a:ea typeface="Source Sans Pro" charset="0"/>
                <a:cs typeface="Source Sans Pro" charset="0"/>
              </a:rPr>
              <a:t>UI/UX wie auf dem Desktop</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Funktioniert sogar offline</a:t>
            </a:r>
          </a:p>
          <a:p>
            <a:pPr marL="800100" lvl="1"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Daten können im Browser (zwischen) gespeichert </a:t>
            </a:r>
            <a:r>
              <a:rPr lang="de-DE" sz="2000" dirty="0" smtClean="0">
                <a:solidFill>
                  <a:srgbClr val="025249"/>
                </a:solidFill>
                <a:latin typeface="Source Sans Pro" charset="0"/>
                <a:ea typeface="Source Sans Pro" charset="0"/>
                <a:cs typeface="Source Sans Pro" charset="0"/>
              </a:rPr>
              <a:t>werden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a:solidFill>
                  <a:srgbClr val="025249"/>
                </a:solidFill>
                <a:latin typeface="Source Sans Pro" charset="0"/>
                <a:ea typeface="Source Sans Pro" charset="0"/>
                <a:cs typeface="Source Sans Pro" charset="0"/>
              </a:rPr>
              <a:t>JavaScript "first-class </a:t>
            </a:r>
            <a:r>
              <a:rPr lang="de-DE" sz="2000" b="1" dirty="0" err="1">
                <a:solidFill>
                  <a:srgbClr val="025249"/>
                </a:solidFill>
                <a:latin typeface="Source Sans Pro" charset="0"/>
                <a:ea typeface="Source Sans Pro" charset="0"/>
                <a:cs typeface="Source Sans Pro" charset="0"/>
              </a:rPr>
              <a:t>citizen</a:t>
            </a:r>
            <a:r>
              <a:rPr lang="de-DE" sz="2000" b="1" dirty="0">
                <a:solidFill>
                  <a:srgbClr val="025249"/>
                </a:solidFill>
                <a:latin typeface="Source Sans Pro" charset="0"/>
                <a:ea typeface="Source Sans Pro" charset="0"/>
                <a:cs typeface="Source Sans Pro" charset="0"/>
              </a:rPr>
              <a:t>"</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Klare </a:t>
            </a:r>
            <a:r>
              <a:rPr lang="de-DE" sz="2000" dirty="0">
                <a:solidFill>
                  <a:srgbClr val="025249"/>
                </a:solidFill>
                <a:latin typeface="Source Sans Pro" charset="0"/>
                <a:ea typeface="Source Sans Pro" charset="0"/>
                <a:cs typeface="Source Sans Pro" charset="0"/>
              </a:rPr>
              <a:t>Trennung der Verantwortlichkeiten nach Client und Server</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Entwicklung </a:t>
            </a:r>
            <a:r>
              <a:rPr lang="de-DE" sz="2000" dirty="0">
                <a:solidFill>
                  <a:srgbClr val="025249"/>
                </a:solidFill>
                <a:latin typeface="Source Sans Pro" charset="0"/>
                <a:ea typeface="Source Sans Pro" charset="0"/>
                <a:cs typeface="Source Sans Pro" charset="0"/>
              </a:rPr>
              <a:t>im / für den Browser</a:t>
            </a:r>
          </a:p>
          <a:p>
            <a:pPr marL="800100" lvl="1"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45405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304950"/>
            <a:ext cx="7597902" cy="1292662"/>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"A </a:t>
            </a:r>
            <a:r>
              <a:rPr lang="de-DE" sz="3900" b="1" dirty="0">
                <a:solidFill>
                  <a:srgbClr val="EF7D1D"/>
                </a:solidFill>
                <a:latin typeface="Source Sans Pro Semibold" charset="0"/>
                <a:ea typeface="Source Sans Pro Semibold" charset="0"/>
                <a:cs typeface="Source Sans Pro Semibold" charset="0"/>
              </a:rPr>
              <a:t>JAVASCRIPT LIBRARY FOR BUILDING </a:t>
            </a:r>
            <a:r>
              <a:rPr lang="de-DE" sz="3900" b="1" dirty="0">
                <a:solidFill>
                  <a:schemeClr val="accent2">
                    <a:lumMod val="75000"/>
                  </a:schemeClr>
                </a:solidFill>
                <a:latin typeface="Source Sans Pro Semibold" charset="0"/>
                <a:ea typeface="Source Sans Pro Semibold" charset="0"/>
                <a:cs typeface="Source Sans Pro Semibold" charset="0"/>
              </a:rPr>
              <a:t>USER </a:t>
            </a:r>
            <a:r>
              <a:rPr lang="de-DE" sz="3900" b="1" dirty="0" smtClean="0">
                <a:solidFill>
                  <a:schemeClr val="accent2">
                    <a:lumMod val="75000"/>
                  </a:schemeClr>
                </a:solidFill>
                <a:latin typeface="Source Sans Pro Semibold" charset="0"/>
                <a:ea typeface="Source Sans Pro Semibold" charset="0"/>
                <a:cs typeface="Source Sans Pro Semibold" charset="0"/>
              </a:rPr>
              <a:t>INTERFACES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744309" y="2943698"/>
            <a:ext cx="6452407" cy="3080715"/>
          </a:xfrm>
          <a:prstGeom prst="rect">
            <a:avLst/>
          </a:prstGeom>
        </p:spPr>
        <p:txBody>
          <a:bodyPr wrap="none">
            <a:spAutoFit/>
          </a:bodyPr>
          <a:lstStyle/>
          <a:p>
            <a:r>
              <a:rPr lang="de-DE" sz="19419" b="1" dirty="0" err="1">
                <a:solidFill>
                  <a:srgbClr val="025249"/>
                </a:solidFill>
                <a:latin typeface="Source Sans Pro" charset="0"/>
                <a:ea typeface="Source Sans Pro" charset="0"/>
                <a:cs typeface="Source Sans Pro" charset="0"/>
              </a:rPr>
              <a:t>React</a:t>
            </a:r>
            <a:endParaRPr lang="de-DE" sz="2925"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spc="100" dirty="0"/>
              <a:t>https://</a:t>
            </a:r>
            <a:r>
              <a:rPr lang="de-DE" spc="100" dirty="0" err="1"/>
              <a:t>facebook.github.io</a:t>
            </a:r>
            <a:r>
              <a:rPr lang="de-DE" spc="100" dirty="0"/>
              <a:t>/</a:t>
            </a:r>
            <a:r>
              <a:rPr lang="de-DE" spc="100" dirty="0" err="1"/>
              <a:t>react</a:t>
            </a:r>
            <a:r>
              <a:rPr lang="de-DE" spc="100" dirty="0"/>
              <a:t>/</a:t>
            </a:r>
          </a:p>
        </p:txBody>
      </p:sp>
    </p:spTree>
    <p:extLst>
      <p:ext uri="{BB962C8B-B14F-4D97-AF65-F5344CB8AC3E}">
        <p14:creationId xmlns:p14="http://schemas.microsoft.com/office/powerpoint/2010/main" val="1668736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Textfeld 2"/>
          <p:cNvSpPr txBox="1"/>
          <p:nvPr/>
        </p:nvSpPr>
        <p:spPr>
          <a:xfrm>
            <a:off x="154546" y="167425"/>
            <a:ext cx="9247031" cy="8771632"/>
          </a:xfrm>
          <a:prstGeom prst="rect">
            <a:avLst/>
          </a:prstGeom>
          <a:noFill/>
        </p:spPr>
        <p:txBody>
          <a:bodyPr wrap="square" rtlCol="0">
            <a:spAutoFit/>
          </a:bodyPr>
          <a:lstStyle/>
          <a:p>
            <a:r>
              <a:rPr lang="de-DE" sz="1200" dirty="0" smtClean="0"/>
              <a:t>Inhalt</a:t>
            </a:r>
          </a:p>
          <a:p>
            <a:r>
              <a:rPr lang="de-DE" sz="1200" dirty="0" smtClean="0"/>
              <a:t>Warum SPAs </a:t>
            </a:r>
            <a:r>
              <a:rPr lang="de-DE" sz="1200" dirty="0" err="1" smtClean="0"/>
              <a:t>vs</a:t>
            </a:r>
            <a:r>
              <a:rPr lang="de-DE" sz="1200" dirty="0" smtClean="0"/>
              <a:t> klassische Webanwendung</a:t>
            </a:r>
          </a:p>
          <a:p>
            <a:r>
              <a:rPr lang="de-DE" sz="1200" dirty="0"/>
              <a:t>	</a:t>
            </a:r>
            <a:r>
              <a:rPr lang="de-DE" sz="1200" dirty="0" smtClean="0"/>
              <a:t>Klassische Webanwendung hat zu viele Limitationen</a:t>
            </a:r>
          </a:p>
          <a:p>
            <a:r>
              <a:rPr lang="de-DE" sz="1200" dirty="0"/>
              <a:t>	</a:t>
            </a:r>
            <a:r>
              <a:rPr lang="de-DE" sz="1200" dirty="0" smtClean="0"/>
              <a:t>Beispiel in unserer Anwendung: hin- und her klicken, nicht offlinefähig </a:t>
            </a:r>
            <a:r>
              <a:rPr lang="de-DE" sz="1200" dirty="0" err="1" smtClean="0"/>
              <a:t>etc</a:t>
            </a:r>
            <a:endParaRPr lang="de-DE" sz="1200" dirty="0" smtClean="0"/>
          </a:p>
          <a:p>
            <a:r>
              <a:rPr lang="de-DE" sz="1200" dirty="0"/>
              <a:t>	</a:t>
            </a:r>
            <a:r>
              <a:rPr lang="de-DE" sz="1200" dirty="0" smtClean="0"/>
              <a:t>Wir wollten </a:t>
            </a:r>
            <a:r>
              <a:rPr lang="de-DE" sz="1200" dirty="0" err="1" smtClean="0"/>
              <a:t>bestest</a:t>
            </a:r>
            <a:r>
              <a:rPr lang="de-DE" sz="1200" dirty="0" smtClean="0"/>
              <a:t> UI und UX!</a:t>
            </a:r>
          </a:p>
          <a:p>
            <a:r>
              <a:rPr lang="de-DE" sz="1200" dirty="0"/>
              <a:t>	</a:t>
            </a:r>
            <a:r>
              <a:rPr lang="de-DE" sz="1200" dirty="0" smtClean="0"/>
              <a:t>Anwendung soll schnell sein, </a:t>
            </a:r>
            <a:r>
              <a:rPr lang="de-DE" sz="1200" dirty="0" err="1" smtClean="0"/>
              <a:t>dh</a:t>
            </a:r>
            <a:r>
              <a:rPr lang="de-DE" sz="1200" dirty="0" smtClean="0"/>
              <a:t> bei klick soll was passieren, nicht erst Server </a:t>
            </a:r>
            <a:r>
              <a:rPr lang="de-DE" sz="1200" dirty="0" err="1" smtClean="0"/>
              <a:t>roundtrip</a:t>
            </a:r>
            <a:endParaRPr lang="de-DE" sz="1200" dirty="0" smtClean="0"/>
          </a:p>
          <a:p>
            <a:r>
              <a:rPr lang="de-DE" sz="1200" dirty="0" smtClean="0"/>
              <a:t>Wie sehen klassische </a:t>
            </a:r>
            <a:r>
              <a:rPr lang="de-DE" sz="1200" dirty="0" err="1" smtClean="0"/>
              <a:t>Webapps</a:t>
            </a:r>
            <a:r>
              <a:rPr lang="de-DE" sz="1200" dirty="0" smtClean="0"/>
              <a:t> aus?</a:t>
            </a:r>
          </a:p>
          <a:p>
            <a:r>
              <a:rPr lang="de-DE" sz="1200" dirty="0"/>
              <a:t>	</a:t>
            </a:r>
            <a:r>
              <a:rPr lang="de-DE" sz="1200" dirty="0" smtClean="0"/>
              <a:t>Rendering auf dem Server =&gt; </a:t>
            </a:r>
            <a:r>
              <a:rPr lang="de-DE" sz="1200" dirty="0" err="1" smtClean="0"/>
              <a:t>Roundtrip</a:t>
            </a:r>
            <a:endParaRPr lang="de-DE" sz="1200" dirty="0" smtClean="0"/>
          </a:p>
          <a:p>
            <a:r>
              <a:rPr lang="de-DE" sz="1200" dirty="0"/>
              <a:t>	</a:t>
            </a:r>
            <a:r>
              <a:rPr lang="de-DE" sz="1200" dirty="0" smtClean="0"/>
              <a:t>Client-seitige Logik mit </a:t>
            </a:r>
            <a:r>
              <a:rPr lang="de-DE" sz="1200" dirty="0" err="1" smtClean="0"/>
              <a:t>jQuery</a:t>
            </a:r>
            <a:r>
              <a:rPr lang="de-DE" sz="1200" dirty="0" smtClean="0"/>
              <a:t> </a:t>
            </a:r>
            <a:r>
              <a:rPr lang="de-DE" sz="1200" dirty="0" err="1" smtClean="0"/>
              <a:t>rangefrickelt</a:t>
            </a:r>
            <a:endParaRPr lang="de-DE" sz="1200" dirty="0" smtClean="0"/>
          </a:p>
          <a:p>
            <a:r>
              <a:rPr lang="de-DE" sz="1200" dirty="0" smtClean="0"/>
              <a:t>Was macht eine SPA aus</a:t>
            </a:r>
          </a:p>
          <a:p>
            <a:r>
              <a:rPr lang="de-DE" sz="1200" dirty="0"/>
              <a:t>	</a:t>
            </a:r>
            <a:r>
              <a:rPr lang="de-DE" sz="1200" dirty="0" smtClean="0"/>
              <a:t>Läuft auf dem Client</a:t>
            </a:r>
          </a:p>
          <a:p>
            <a:r>
              <a:rPr lang="de-DE" sz="1200" dirty="0"/>
              <a:t>	</a:t>
            </a:r>
            <a:r>
              <a:rPr lang="de-DE" sz="1200" dirty="0" smtClean="0"/>
              <a:t>In JavaScript programmiert</a:t>
            </a:r>
          </a:p>
          <a:p>
            <a:r>
              <a:rPr lang="de-DE" sz="1200" dirty="0"/>
              <a:t>	</a:t>
            </a:r>
            <a:r>
              <a:rPr lang="de-DE" sz="1200" dirty="0" smtClean="0"/>
              <a:t>Logik ist "first-class </a:t>
            </a:r>
            <a:r>
              <a:rPr lang="de-DE" sz="1200" dirty="0" err="1" smtClean="0"/>
              <a:t>citizen</a:t>
            </a:r>
            <a:r>
              <a:rPr lang="de-DE" sz="1200" dirty="0" smtClean="0"/>
              <a:t>" und nicht mehr "</a:t>
            </a:r>
            <a:r>
              <a:rPr lang="de-DE" sz="1200" dirty="0" err="1" smtClean="0"/>
              <a:t>rangeflanscht</a:t>
            </a:r>
            <a:r>
              <a:rPr lang="de-DE" sz="1200" dirty="0" smtClean="0"/>
              <a:t>"</a:t>
            </a:r>
          </a:p>
          <a:p>
            <a:r>
              <a:rPr lang="de-DE" sz="1200" dirty="0"/>
              <a:t>	</a:t>
            </a:r>
            <a:r>
              <a:rPr lang="de-DE" sz="1200" dirty="0" smtClean="0"/>
              <a:t>Komponenten!</a:t>
            </a:r>
          </a:p>
          <a:p>
            <a:r>
              <a:rPr lang="de-DE" sz="1200" dirty="0" err="1" smtClean="0"/>
              <a:t>React</a:t>
            </a:r>
            <a:endParaRPr lang="de-DE" sz="1200" dirty="0" smtClean="0"/>
          </a:p>
          <a:p>
            <a:r>
              <a:rPr lang="de-DE" sz="1200" dirty="0"/>
              <a:t>	</a:t>
            </a:r>
            <a:r>
              <a:rPr lang="de-DE" sz="1200" dirty="0" smtClean="0"/>
              <a:t>JSX</a:t>
            </a:r>
          </a:p>
          <a:p>
            <a:r>
              <a:rPr lang="de-DE" sz="1200" dirty="0"/>
              <a:t>	</a:t>
            </a:r>
            <a:r>
              <a:rPr lang="de-DE" sz="1200" dirty="0" smtClean="0"/>
              <a:t>Funktionskomponenten</a:t>
            </a:r>
          </a:p>
          <a:p>
            <a:r>
              <a:rPr lang="de-DE" sz="1200" dirty="0"/>
              <a:t>	</a:t>
            </a:r>
            <a:r>
              <a:rPr lang="de-DE" sz="1200" dirty="0" smtClean="0"/>
              <a:t>Klassen</a:t>
            </a:r>
          </a:p>
          <a:p>
            <a:r>
              <a:rPr lang="de-DE" sz="1200" dirty="0"/>
              <a:t>	</a:t>
            </a:r>
            <a:r>
              <a:rPr lang="de-DE" sz="1200" dirty="0" smtClean="0"/>
              <a:t>keine große Unterscheidung zwischen </a:t>
            </a:r>
            <a:r>
              <a:rPr lang="de-DE" sz="1200" dirty="0" err="1" smtClean="0"/>
              <a:t>Props</a:t>
            </a:r>
            <a:r>
              <a:rPr lang="de-DE" sz="1200" dirty="0" smtClean="0"/>
              <a:t> und State</a:t>
            </a:r>
          </a:p>
          <a:p>
            <a:r>
              <a:rPr lang="de-DE" sz="1200" dirty="0" smtClean="0"/>
              <a:t>Architektur 1: Smart und </a:t>
            </a:r>
            <a:r>
              <a:rPr lang="de-DE" sz="1200" dirty="0" err="1" smtClean="0"/>
              <a:t>Dumb</a:t>
            </a:r>
            <a:r>
              <a:rPr lang="de-DE" sz="1200" dirty="0" smtClean="0"/>
              <a:t> Components</a:t>
            </a:r>
          </a:p>
          <a:p>
            <a:r>
              <a:rPr lang="de-DE" sz="1200" dirty="0" smtClean="0"/>
              <a:t>Externes State Management</a:t>
            </a:r>
          </a:p>
          <a:p>
            <a:r>
              <a:rPr lang="de-DE" sz="1200" dirty="0"/>
              <a:t>	</a:t>
            </a:r>
            <a:r>
              <a:rPr lang="de-DE" sz="1200" dirty="0" smtClean="0"/>
              <a:t>Kurze Demo </a:t>
            </a:r>
            <a:r>
              <a:rPr lang="de-DE" sz="1200" dirty="0" err="1" smtClean="0"/>
              <a:t>Redux</a:t>
            </a:r>
            <a:r>
              <a:rPr lang="de-DE" sz="1200" dirty="0" smtClean="0"/>
              <a:t> </a:t>
            </a:r>
            <a:r>
              <a:rPr lang="de-DE" sz="1200" dirty="0" err="1" smtClean="0"/>
              <a:t>DevTools</a:t>
            </a:r>
            <a:r>
              <a:rPr lang="de-DE" sz="1200" dirty="0" smtClean="0"/>
              <a:t> muss sein</a:t>
            </a:r>
          </a:p>
          <a:p>
            <a:r>
              <a:rPr lang="de-DE" sz="1200" dirty="0"/>
              <a:t>	</a:t>
            </a:r>
            <a:r>
              <a:rPr lang="de-DE" sz="1200" dirty="0" smtClean="0"/>
              <a:t>Eventuell nur sehr abstrakt:</a:t>
            </a:r>
          </a:p>
          <a:p>
            <a:r>
              <a:rPr lang="de-DE" sz="1200" dirty="0"/>
              <a:t>	</a:t>
            </a:r>
            <a:r>
              <a:rPr lang="de-DE" sz="1200" dirty="0" smtClean="0"/>
              <a:t>	Uni-</a:t>
            </a:r>
            <a:r>
              <a:rPr lang="de-DE" sz="1200" dirty="0" err="1" smtClean="0"/>
              <a:t>Directional</a:t>
            </a:r>
            <a:r>
              <a:rPr lang="de-DE" sz="1200" dirty="0" smtClean="0"/>
              <a:t> </a:t>
            </a:r>
            <a:r>
              <a:rPr lang="de-DE" sz="1200" dirty="0" err="1" smtClean="0"/>
              <a:t>Dataflow</a:t>
            </a:r>
            <a:r>
              <a:rPr lang="de-DE" sz="1200" dirty="0" smtClean="0"/>
              <a:t> als zentrales Element</a:t>
            </a:r>
          </a:p>
          <a:p>
            <a:r>
              <a:rPr lang="de-DE" sz="1200" dirty="0"/>
              <a:t>	</a:t>
            </a:r>
            <a:r>
              <a:rPr lang="de-DE" sz="1200" dirty="0" smtClean="0"/>
              <a:t>	Store als zentrale Datenbank</a:t>
            </a:r>
          </a:p>
          <a:p>
            <a:r>
              <a:rPr lang="de-DE" sz="1200" dirty="0"/>
              <a:t>	</a:t>
            </a:r>
            <a:r>
              <a:rPr lang="de-DE" sz="1200" dirty="0" smtClean="0"/>
              <a:t>	Actions</a:t>
            </a:r>
          </a:p>
          <a:p>
            <a:r>
              <a:rPr lang="de-DE" sz="1200" dirty="0"/>
              <a:t>	</a:t>
            </a:r>
            <a:r>
              <a:rPr lang="de-DE" sz="1200" dirty="0" smtClean="0"/>
              <a:t>	</a:t>
            </a:r>
            <a:r>
              <a:rPr lang="de-DE" sz="1200" dirty="0" err="1" smtClean="0"/>
              <a:t>Reducers</a:t>
            </a:r>
            <a:r>
              <a:rPr lang="de-DE" sz="1200" dirty="0" smtClean="0"/>
              <a:t> als "ein Stück Code", der auf Actions reagiert und neuen State liefert</a:t>
            </a:r>
          </a:p>
          <a:p>
            <a:r>
              <a:rPr lang="de-DE" sz="1200" dirty="0"/>
              <a:t>	</a:t>
            </a:r>
            <a:r>
              <a:rPr lang="de-DE" sz="1200" dirty="0" smtClean="0"/>
              <a:t>Problem: Wartbarkeit / Architektur</a:t>
            </a:r>
          </a:p>
          <a:p>
            <a:r>
              <a:rPr lang="de-DE" sz="1200" dirty="0"/>
              <a:t>	</a:t>
            </a:r>
            <a:r>
              <a:rPr lang="de-DE" sz="1200" dirty="0" smtClean="0"/>
              <a:t>Problem: Wechseln des </a:t>
            </a:r>
            <a:r>
              <a:rPr lang="de-DE" sz="1200" dirty="0" err="1" smtClean="0"/>
              <a:t>Uis</a:t>
            </a:r>
            <a:r>
              <a:rPr lang="de-DE" sz="1200" dirty="0" smtClean="0"/>
              <a:t>-Frameworks ("alle zwei </a:t>
            </a:r>
            <a:r>
              <a:rPr lang="de-DE" sz="1200" dirty="0" err="1" smtClean="0"/>
              <a:t>wochen</a:t>
            </a:r>
            <a:r>
              <a:rPr lang="de-DE" sz="1200" dirty="0" smtClean="0"/>
              <a:t> gibt es was neues")</a:t>
            </a:r>
          </a:p>
          <a:p>
            <a:r>
              <a:rPr lang="de-DE" sz="1200" dirty="0"/>
              <a:t>	</a:t>
            </a:r>
            <a:r>
              <a:rPr lang="de-DE" sz="1200" dirty="0" smtClean="0"/>
              <a:t>Logik wandert aus der UI</a:t>
            </a:r>
          </a:p>
          <a:p>
            <a:r>
              <a:rPr lang="de-DE" sz="1200" dirty="0"/>
              <a:t>	</a:t>
            </a:r>
            <a:r>
              <a:rPr lang="de-DE" sz="1200" dirty="0" err="1" smtClean="0"/>
              <a:t>Reducer</a:t>
            </a:r>
            <a:r>
              <a:rPr lang="de-DE" sz="1200" dirty="0" smtClean="0"/>
              <a:t> ausschließlich fachlich</a:t>
            </a:r>
          </a:p>
          <a:p>
            <a:r>
              <a:rPr lang="de-DE" sz="1200" dirty="0"/>
              <a:t>	</a:t>
            </a:r>
            <a:r>
              <a:rPr lang="de-DE" sz="1200" dirty="0" smtClean="0"/>
              <a:t>Keine Abhängigkeit auf konkretes UI Framework</a:t>
            </a:r>
          </a:p>
          <a:p>
            <a:r>
              <a:rPr lang="de-DE" sz="1200" dirty="0"/>
              <a:t>	</a:t>
            </a:r>
            <a:r>
              <a:rPr lang="de-DE" sz="1200" dirty="0" smtClean="0"/>
              <a:t>Architektur-Idee und </a:t>
            </a:r>
            <a:r>
              <a:rPr lang="mr-IN" sz="1200" dirty="0" smtClean="0"/>
              <a:t>–</a:t>
            </a:r>
            <a:r>
              <a:rPr lang="de-DE" sz="1200" dirty="0" smtClean="0"/>
              <a:t>Framework</a:t>
            </a:r>
          </a:p>
          <a:p>
            <a:endParaRPr lang="de-DE" sz="1200" dirty="0" smtClean="0"/>
          </a:p>
          <a:p>
            <a:r>
              <a:rPr lang="de-DE" sz="1200" dirty="0" smtClean="0"/>
              <a:t>These: Back-Button geht nicht</a:t>
            </a:r>
          </a:p>
          <a:p>
            <a:r>
              <a:rPr lang="de-DE" sz="1200" dirty="0"/>
              <a:t>	</a:t>
            </a:r>
            <a:r>
              <a:rPr lang="de-DE" sz="1200" dirty="0" smtClean="0"/>
              <a:t>Eventuell zum Schluss als "Zugabe"</a:t>
            </a:r>
          </a:p>
          <a:p>
            <a:r>
              <a:rPr lang="de-DE" sz="1200" dirty="0"/>
              <a:t>	</a:t>
            </a:r>
            <a:r>
              <a:rPr lang="de-DE" sz="1200" dirty="0" smtClean="0"/>
              <a:t>Beispiel: </a:t>
            </a:r>
            <a:r>
              <a:rPr lang="de-DE" sz="1200" dirty="0" err="1" smtClean="0"/>
              <a:t>React</a:t>
            </a:r>
            <a:r>
              <a:rPr lang="de-DE" sz="1200" dirty="0" smtClean="0"/>
              <a:t> Router</a:t>
            </a:r>
          </a:p>
          <a:p>
            <a:r>
              <a:rPr lang="de-DE" sz="1200" dirty="0" smtClean="0"/>
              <a:t>Modularisierung (Streichkandidat)</a:t>
            </a:r>
          </a:p>
          <a:p>
            <a:r>
              <a:rPr lang="de-DE" sz="1200" dirty="0"/>
              <a:t>	</a:t>
            </a:r>
            <a:r>
              <a:rPr lang="de-DE" sz="1200" dirty="0" smtClean="0"/>
              <a:t>diverse Strategien</a:t>
            </a:r>
          </a:p>
          <a:p>
            <a:r>
              <a:rPr lang="de-DE" sz="1200" dirty="0" smtClean="0"/>
              <a:t>PAUSE </a:t>
            </a:r>
          </a:p>
          <a:p>
            <a:r>
              <a:rPr lang="de-DE" sz="1200" dirty="0" smtClean="0"/>
              <a:t>Problem: Wartbarkeit, Langlebigkeit</a:t>
            </a:r>
          </a:p>
          <a:p>
            <a:r>
              <a:rPr lang="de-DE" sz="1200" dirty="0"/>
              <a:t>	</a:t>
            </a:r>
            <a:r>
              <a:rPr lang="de-DE" sz="1200" dirty="0" smtClean="0"/>
              <a:t>Java/C# Entwickler sind Typen gewohnt</a:t>
            </a:r>
          </a:p>
          <a:p>
            <a:r>
              <a:rPr lang="de-DE" sz="1200" dirty="0"/>
              <a:t>	</a:t>
            </a:r>
            <a:r>
              <a:rPr lang="de-DE" sz="1200" dirty="0" err="1" smtClean="0"/>
              <a:t>TypeScript</a:t>
            </a:r>
            <a:r>
              <a:rPr lang="de-DE" sz="1200" dirty="0" smtClean="0"/>
              <a:t> (Live </a:t>
            </a:r>
            <a:r>
              <a:rPr lang="de-DE" sz="1200" dirty="0" err="1" smtClean="0"/>
              <a:t>Coding</a:t>
            </a:r>
            <a:r>
              <a:rPr lang="de-DE" sz="1200" dirty="0" smtClean="0"/>
              <a:t>)</a:t>
            </a:r>
          </a:p>
          <a:p>
            <a:r>
              <a:rPr lang="de-DE" sz="1200" dirty="0" smtClean="0"/>
              <a:t>Problem: Testbarkeit (Streichkandidat)</a:t>
            </a:r>
          </a:p>
          <a:p>
            <a:r>
              <a:rPr lang="de-DE" sz="1200" dirty="0"/>
              <a:t>	</a:t>
            </a:r>
            <a:r>
              <a:rPr lang="de-DE" sz="1200" dirty="0" smtClean="0"/>
              <a:t>Testen ohne Browser, geht das überhaupt?</a:t>
            </a:r>
          </a:p>
          <a:p>
            <a:r>
              <a:rPr lang="de-DE" sz="1200" dirty="0"/>
              <a:t>	</a:t>
            </a:r>
            <a:r>
              <a:rPr lang="de-DE" sz="1200" dirty="0" err="1" smtClean="0"/>
              <a:t>Jest</a:t>
            </a:r>
            <a:endParaRPr lang="de-DE" sz="1200" dirty="0" smtClean="0"/>
          </a:p>
          <a:p>
            <a:endParaRPr lang="de-DE" sz="1200" dirty="0"/>
          </a:p>
        </p:txBody>
      </p:sp>
      <p:sp>
        <p:nvSpPr>
          <p:cNvPr id="4" name="Textfeld 3"/>
          <p:cNvSpPr txBox="1"/>
          <p:nvPr/>
        </p:nvSpPr>
        <p:spPr>
          <a:xfrm>
            <a:off x="-2356834" y="1236372"/>
            <a:ext cx="2240924" cy="923330"/>
          </a:xfrm>
          <a:prstGeom prst="rect">
            <a:avLst/>
          </a:prstGeom>
          <a:noFill/>
        </p:spPr>
        <p:txBody>
          <a:bodyPr wrap="square" rtlCol="0">
            <a:spAutoFit/>
          </a:bodyPr>
          <a:lstStyle/>
          <a:p>
            <a:r>
              <a:rPr lang="de-DE" dirty="0" smtClean="0"/>
              <a:t>Teil 1: 45 Minuten</a:t>
            </a:r>
          </a:p>
          <a:p>
            <a:r>
              <a:rPr lang="de-DE" dirty="0" smtClean="0"/>
              <a:t>Teil 2: 25 Minuten</a:t>
            </a:r>
          </a:p>
          <a:p>
            <a:endParaRPr lang="de-DE" dirty="0"/>
          </a:p>
        </p:txBody>
      </p:sp>
      <p:sp>
        <p:nvSpPr>
          <p:cNvPr id="5" name="Textfeld 4"/>
          <p:cNvSpPr txBox="1"/>
          <p:nvPr/>
        </p:nvSpPr>
        <p:spPr>
          <a:xfrm>
            <a:off x="-2163651" y="3116687"/>
            <a:ext cx="2163651" cy="1477328"/>
          </a:xfrm>
          <a:prstGeom prst="rect">
            <a:avLst/>
          </a:prstGeom>
          <a:noFill/>
        </p:spPr>
        <p:txBody>
          <a:bodyPr wrap="square" rtlCol="0">
            <a:spAutoFit/>
          </a:bodyPr>
          <a:lstStyle/>
          <a:p>
            <a:r>
              <a:rPr lang="de-DE" dirty="0" smtClean="0"/>
              <a:t>3 SPA Beispiele:</a:t>
            </a:r>
          </a:p>
          <a:p>
            <a:endParaRPr lang="de-DE" dirty="0"/>
          </a:p>
          <a:p>
            <a:pPr marL="342900" indent="-342900">
              <a:buAutoNum type="arabicPeriod"/>
            </a:pPr>
            <a:r>
              <a:rPr lang="de-DE" dirty="0" smtClean="0"/>
              <a:t>?</a:t>
            </a:r>
          </a:p>
          <a:p>
            <a:pPr marL="342900" indent="-342900">
              <a:buAutoNum type="arabicPeriod"/>
            </a:pPr>
            <a:r>
              <a:rPr lang="de-DE" dirty="0" err="1" smtClean="0"/>
              <a:t>Spotify</a:t>
            </a:r>
            <a:endParaRPr lang="de-DE" dirty="0" smtClean="0"/>
          </a:p>
          <a:p>
            <a:pPr marL="342900" indent="-342900">
              <a:buAutoNum type="arabicPeriod"/>
            </a:pPr>
            <a:r>
              <a:rPr lang="de-DE" dirty="0" err="1" smtClean="0"/>
              <a:t>Figma</a:t>
            </a:r>
            <a:endParaRPr lang="de-DE" dirty="0"/>
          </a:p>
        </p:txBody>
      </p:sp>
    </p:spTree>
    <p:extLst>
      <p:ext uri="{BB962C8B-B14F-4D97-AF65-F5344CB8AC3E}">
        <p14:creationId xmlns:p14="http://schemas.microsoft.com/office/powerpoint/2010/main" val="938076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100" dirty="0" smtClean="0"/>
              <a:t>Unser Beispiel </a:t>
            </a:r>
            <a:r>
              <a:rPr lang="mr-IN" spc="100" dirty="0" smtClean="0"/>
              <a:t>–</a:t>
            </a:r>
            <a:r>
              <a:rPr lang="de-DE" spc="100" dirty="0" smtClean="0"/>
              <a:t> Die </a:t>
            </a:r>
            <a:r>
              <a:rPr lang="de-DE" spc="100" dirty="0" err="1" smtClean="0"/>
              <a:t>Greeting</a:t>
            </a:r>
            <a:r>
              <a:rPr lang="de-DE" spc="100" dirty="0" smtClean="0"/>
              <a:t> App</a:t>
            </a:r>
            <a:endParaRPr lang="de-DE" spc="100" dirty="0"/>
          </a:p>
        </p:txBody>
      </p:sp>
      <p:pic>
        <p:nvPicPr>
          <p:cNvPr id="5" name="Bild 4"/>
          <p:cNvPicPr>
            <a:picLocks noChangeAspect="1"/>
          </p:cNvPicPr>
          <p:nvPr/>
        </p:nvPicPr>
        <p:blipFill>
          <a:blip r:embed="rId3"/>
          <a:stretch>
            <a:fillRect/>
          </a:stretch>
        </p:blipFill>
        <p:spPr>
          <a:xfrm>
            <a:off x="223114" y="296212"/>
            <a:ext cx="9459772" cy="5484095"/>
          </a:xfrm>
          <a:prstGeom prst="rect">
            <a:avLst/>
          </a:prstGeom>
        </p:spPr>
      </p:pic>
    </p:spTree>
    <p:extLst>
      <p:ext uri="{BB962C8B-B14F-4D97-AF65-F5344CB8AC3E}">
        <p14:creationId xmlns:p14="http://schemas.microsoft.com/office/powerpoint/2010/main" val="1215953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2879" y="5827376"/>
            <a:ext cx="5885645" cy="246221"/>
          </a:xfrm>
          <a:prstGeom prst="rect">
            <a:avLst/>
          </a:prstGeom>
        </p:spPr>
        <p:txBody>
          <a:bodyPr wrap="square">
            <a:spAutoFit/>
          </a:bodyPr>
          <a:lstStyle/>
          <a:p>
            <a:r>
              <a:rPr lang="de-DE" sz="1000" dirty="0" smtClean="0">
                <a:solidFill>
                  <a:srgbClr val="5AB88F"/>
                </a:solidFill>
                <a:latin typeface="Source Sans Pro Semibold" charset="0"/>
                <a:ea typeface="Source Sans Pro Semibold" charset="0"/>
                <a:cs typeface="Source Sans Pro Semibold" charset="0"/>
              </a:rPr>
              <a:t>Grafik Inspiriert von: https</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pbs.twimg.com</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media</a:t>
            </a:r>
            <a:r>
              <a:rPr lang="de-DE" sz="1000" dirty="0">
                <a:solidFill>
                  <a:srgbClr val="5AB88F"/>
                </a:solidFill>
                <a:latin typeface="Source Sans Pro Semibold" charset="0"/>
                <a:ea typeface="Source Sans Pro Semibold" charset="0"/>
                <a:cs typeface="Source Sans Pro Semibold" charset="0"/>
              </a:rPr>
              <a:t>/</a:t>
            </a:r>
            <a:r>
              <a:rPr lang="de-DE" sz="1000" dirty="0" err="1">
                <a:solidFill>
                  <a:srgbClr val="5AB88F"/>
                </a:solidFill>
                <a:latin typeface="Source Sans Pro Semibold" charset="0"/>
                <a:ea typeface="Source Sans Pro Semibold" charset="0"/>
                <a:cs typeface="Source Sans Pro Semibold" charset="0"/>
              </a:rPr>
              <a:t>DCXJ_tjXoAAoBbu.jpg</a:t>
            </a:r>
            <a:endParaRPr lang="de-DE" sz="1000" dirty="0">
              <a:solidFill>
                <a:srgbClr val="5AB88F"/>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Separation </a:t>
            </a:r>
            <a:r>
              <a:rPr lang="de-DE" dirty="0" err="1" smtClean="0"/>
              <a:t>of</a:t>
            </a:r>
            <a:r>
              <a:rPr lang="de-DE" dirty="0" smtClean="0"/>
              <a:t> </a:t>
            </a:r>
            <a:r>
              <a:rPr lang="de-DE" dirty="0" err="1" smtClean="0"/>
              <a:t>concerns</a:t>
            </a:r>
            <a:endParaRPr lang="de-DE" dirty="0"/>
          </a:p>
        </p:txBody>
      </p:sp>
      <p:sp>
        <p:nvSpPr>
          <p:cNvPr id="8" name="Rechteck 7"/>
          <p:cNvSpPr/>
          <p:nvPr/>
        </p:nvSpPr>
        <p:spPr>
          <a:xfrm>
            <a:off x="1171561" y="38743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Komponenten in </a:t>
            </a:r>
            <a:r>
              <a:rPr lang="de-DE" sz="3900" b="1" dirty="0" err="1" smtClean="0">
                <a:solidFill>
                  <a:srgbClr val="EF7D1D"/>
                </a:solidFill>
                <a:latin typeface="Source Sans Pro Semibold" charset="0"/>
                <a:ea typeface="Source Sans Pro Semibold" charset="0"/>
                <a:cs typeface="Source Sans Pro Semibold" charset="0"/>
              </a:rPr>
              <a:t>React</a:t>
            </a:r>
            <a:endParaRPr lang="de-DE" sz="3900" b="1" dirty="0">
              <a:solidFill>
                <a:srgbClr val="EF7D1D"/>
              </a:solidFill>
              <a:latin typeface="Source Sans Pro Semibold" charset="0"/>
              <a:ea typeface="Source Sans Pro Semibold" charset="0"/>
              <a:cs typeface="Source Sans Pro Semibold" charset="0"/>
            </a:endParaRPr>
          </a:p>
        </p:txBody>
      </p:sp>
      <p:pic>
        <p:nvPicPr>
          <p:cNvPr id="4" name="Bild 3"/>
          <p:cNvPicPr>
            <a:picLocks noChangeAspect="1"/>
          </p:cNvPicPr>
          <p:nvPr/>
        </p:nvPicPr>
        <p:blipFill>
          <a:blip r:embed="rId3"/>
          <a:stretch>
            <a:fillRect/>
          </a:stretch>
        </p:blipFill>
        <p:spPr>
          <a:xfrm>
            <a:off x="752429" y="1893195"/>
            <a:ext cx="8110647" cy="3945019"/>
          </a:xfrm>
          <a:prstGeom prst="rect">
            <a:avLst/>
          </a:prstGeom>
        </p:spPr>
      </p:pic>
      <p:sp>
        <p:nvSpPr>
          <p:cNvPr id="9" name="Rechteck 8"/>
          <p:cNvSpPr/>
          <p:nvPr/>
        </p:nvSpPr>
        <p:spPr>
          <a:xfrm>
            <a:off x="75243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Klassische Aufteilung</a:t>
            </a:r>
            <a:endParaRPr lang="de-DE" sz="1600" dirty="0">
              <a:solidFill>
                <a:srgbClr val="36544F"/>
              </a:solidFill>
              <a:latin typeface="Source Sans Pro Semibold" charset="0"/>
              <a:ea typeface="Source Sans Pro Semibold" charset="0"/>
              <a:cs typeface="Source Sans Pro Semibold" charset="0"/>
            </a:endParaRPr>
          </a:p>
        </p:txBody>
      </p:sp>
      <p:sp>
        <p:nvSpPr>
          <p:cNvPr id="10" name="Rechteck 9"/>
          <p:cNvSpPr/>
          <p:nvPr/>
        </p:nvSpPr>
        <p:spPr>
          <a:xfrm>
            <a:off x="5950040" y="1309500"/>
            <a:ext cx="2737746" cy="248844"/>
          </a:xfrm>
          <a:prstGeom prst="rect">
            <a:avLst/>
          </a:prstGeom>
        </p:spPr>
        <p:txBody>
          <a:bodyPr wrap="square" lIns="0" tIns="0" rIns="0" bIns="0">
            <a:spAutoFit/>
          </a:bodyPr>
          <a:lstStyle/>
          <a:p>
            <a:r>
              <a:rPr lang="de-DE" sz="1600" dirty="0" smtClean="0">
                <a:solidFill>
                  <a:srgbClr val="36544F"/>
                </a:solidFill>
                <a:latin typeface="Source Sans Pro Semibold" charset="0"/>
                <a:ea typeface="Source Sans Pro Semibold" charset="0"/>
                <a:cs typeface="Source Sans Pro Semibold" charset="0"/>
              </a:rPr>
              <a:t>Aufteilung </a:t>
            </a:r>
            <a:r>
              <a:rPr lang="de-DE" sz="1600" smtClean="0">
                <a:solidFill>
                  <a:srgbClr val="36544F"/>
                </a:solidFill>
                <a:latin typeface="Source Sans Pro Semibold" charset="0"/>
                <a:ea typeface="Source Sans Pro Semibold" charset="0"/>
                <a:cs typeface="Source Sans Pro Semibold" charset="0"/>
              </a:rPr>
              <a:t>in Komponenten</a:t>
            </a:r>
            <a:endParaRPr lang="de-DE" sz="1600" dirty="0">
              <a:solidFill>
                <a:srgbClr val="36544F"/>
              </a:solidFill>
              <a:latin typeface="Source Sans Pro Semibold" charset="0"/>
              <a:ea typeface="Source Sans Pro Semibold" charset="0"/>
              <a:cs typeface="Source Sans Pro Semibold" charset="0"/>
            </a:endParaRPr>
          </a:p>
        </p:txBody>
      </p:sp>
    </p:spTree>
    <p:extLst>
      <p:ext uri="{BB962C8B-B14F-4D97-AF65-F5344CB8AC3E}">
        <p14:creationId xmlns:p14="http://schemas.microsoft.com/office/powerpoint/2010/main" val="1225360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Greeting</a:t>
            </a:r>
            <a:r>
              <a:rPr lang="de-DE" dirty="0" smtClean="0"/>
              <a:t> App: Komponenten</a:t>
            </a:r>
            <a:endParaRPr lang="de-DE"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15" y="528299"/>
            <a:ext cx="8537771" cy="4996737"/>
          </a:xfrm>
          <a:prstGeom prst="rect">
            <a:avLst/>
          </a:prstGeom>
        </p:spPr>
      </p:pic>
    </p:spTree>
    <p:extLst>
      <p:ext uri="{BB962C8B-B14F-4D97-AF65-F5344CB8AC3E}">
        <p14:creationId xmlns:p14="http://schemas.microsoft.com/office/powerpoint/2010/main" val="128921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Eine einfache </a:t>
            </a:r>
            <a:r>
              <a:rPr lang="de-DE" dirty="0" err="1" smtClean="0"/>
              <a:t>React</a:t>
            </a:r>
            <a:r>
              <a:rPr lang="de-DE" dirty="0" smtClean="0"/>
              <a:t> Komponente</a:t>
            </a:r>
            <a:endParaRPr lang="de-DE" dirty="0"/>
          </a:p>
        </p:txBody>
      </p:sp>
      <p:sp>
        <p:nvSpPr>
          <p:cNvPr id="7" name="Rechteck 6"/>
          <p:cNvSpPr/>
          <p:nvPr/>
        </p:nvSpPr>
        <p:spPr>
          <a:xfrm>
            <a:off x="103155" y="2680725"/>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Implementierung</a:t>
            </a:r>
            <a:endParaRPr lang="de-DE" b="1" dirty="0">
              <a:solidFill>
                <a:srgbClr val="025249"/>
              </a:solidFill>
              <a:latin typeface="Source Sans Pro Semibold" charset="0"/>
              <a:ea typeface="Source Sans Pro Semibold" charset="0"/>
              <a:cs typeface="Source Sans Pro Semibold" charset="0"/>
            </a:endParaRPr>
          </a:p>
        </p:txBody>
      </p:sp>
      <p:sp>
        <p:nvSpPr>
          <p:cNvPr id="8" name="Rechteck 7"/>
          <p:cNvSpPr/>
          <p:nvPr/>
        </p:nvSpPr>
        <p:spPr>
          <a:xfrm>
            <a:off x="103155" y="1784810"/>
            <a:ext cx="2884251" cy="369332"/>
          </a:xfrm>
          <a:prstGeom prst="rect">
            <a:avLst/>
          </a:prstGeom>
        </p:spPr>
        <p:txBody>
          <a:bodyPr wrap="square">
            <a:spAutoFit/>
          </a:bodyPr>
          <a:lstStyle/>
          <a:p>
            <a:r>
              <a:rPr lang="de-DE" b="1" dirty="0">
                <a:solidFill>
                  <a:srgbClr val="025249"/>
                </a:solidFill>
                <a:latin typeface="Source Sans Pro Semibold" charset="0"/>
                <a:ea typeface="Source Sans Pro Semibold" charset="0"/>
                <a:cs typeface="Source Sans Pro Semibold" charset="0"/>
              </a:rPr>
              <a:t>Komponente </a:t>
            </a:r>
            <a:r>
              <a:rPr lang="de-DE" b="1" dirty="0" smtClean="0">
                <a:solidFill>
                  <a:srgbClr val="025249"/>
                </a:solidFill>
                <a:latin typeface="Source Sans Pro Semibold" charset="0"/>
                <a:ea typeface="Source Sans Pro Semibold" charset="0"/>
                <a:cs typeface="Source Sans Pro Semibold" charset="0"/>
              </a:rPr>
              <a:t>"Counter"</a:t>
            </a:r>
            <a:endParaRPr lang="de-DE" b="1" dirty="0">
              <a:solidFill>
                <a:srgbClr val="025249"/>
              </a:solidFill>
              <a:latin typeface="Source Sans Pro Semibold" charset="0"/>
              <a:ea typeface="Source Sans Pro Semibold" charset="0"/>
              <a:cs typeface="Source Sans Pro Semibold" charset="0"/>
            </a:endParaRPr>
          </a:p>
        </p:txBody>
      </p:sp>
      <p:pic>
        <p:nvPicPr>
          <p:cNvPr id="3" name="Bild 2"/>
          <p:cNvPicPr>
            <a:picLocks noChangeAspect="1"/>
          </p:cNvPicPr>
          <p:nvPr/>
        </p:nvPicPr>
        <p:blipFill>
          <a:blip r:embed="rId2"/>
          <a:stretch>
            <a:fillRect/>
          </a:stretch>
        </p:blipFill>
        <p:spPr>
          <a:xfrm>
            <a:off x="2987406" y="1703729"/>
            <a:ext cx="3365692" cy="462241"/>
          </a:xfrm>
          <a:prstGeom prst="rect">
            <a:avLst/>
          </a:prstGeom>
        </p:spPr>
      </p:pic>
      <p:sp>
        <p:nvSpPr>
          <p:cNvPr id="10" name="Rechteck 9"/>
          <p:cNvSpPr/>
          <p:nvPr/>
        </p:nvSpPr>
        <p:spPr>
          <a:xfrm>
            <a:off x="103155" y="5504126"/>
            <a:ext cx="2442687" cy="369332"/>
          </a:xfrm>
          <a:prstGeom prst="rect">
            <a:avLst/>
          </a:prstGeom>
        </p:spPr>
        <p:txBody>
          <a:bodyPr wrap="square">
            <a:spAutoFit/>
          </a:bodyPr>
          <a:lstStyle/>
          <a:p>
            <a:r>
              <a:rPr lang="de-DE" b="1" dirty="0" smtClean="0">
                <a:solidFill>
                  <a:srgbClr val="025249"/>
                </a:solidFill>
                <a:latin typeface="Source Sans Pro Semibold" charset="0"/>
                <a:ea typeface="Source Sans Pro Semibold" charset="0"/>
                <a:cs typeface="Source Sans Pro Semibold" charset="0"/>
              </a:rPr>
              <a:t>Verwendung</a:t>
            </a:r>
            <a:endParaRPr lang="de-DE" b="1" dirty="0">
              <a:solidFill>
                <a:srgbClr val="025249"/>
              </a:solidFill>
              <a:latin typeface="Source Sans Pro Semibold" charset="0"/>
              <a:ea typeface="Source Sans Pro Semibold" charset="0"/>
              <a:cs typeface="Source Sans Pro Semibold" charset="0"/>
            </a:endParaRPr>
          </a:p>
        </p:txBody>
      </p:sp>
      <p:sp>
        <p:nvSpPr>
          <p:cNvPr id="6" name="Rechteck 5"/>
          <p:cNvSpPr/>
          <p:nvPr/>
        </p:nvSpPr>
        <p:spPr>
          <a:xfrm>
            <a:off x="1545280" y="3195802"/>
            <a:ext cx="8045956" cy="1754326"/>
          </a:xfrm>
          <a:prstGeom prst="rect">
            <a:avLst/>
          </a:prstGeom>
        </p:spPr>
        <p:txBody>
          <a:bodyPr wrap="square">
            <a:spAutoFit/>
          </a:bodyPr>
          <a:lstStyle/>
          <a:p>
            <a:r>
              <a:rPr lang="de-DE" dirty="0" err="1" smtClean="0">
                <a:solidFill>
                  <a:srgbClr val="7B1FA2"/>
                </a:solidFill>
                <a:latin typeface="Source Code Pro" charset="0"/>
                <a:ea typeface="Source Code Pro" charset="0"/>
                <a:cs typeface="Source Code Pro" charset="0"/>
              </a:rPr>
              <a:t>function</a:t>
            </a:r>
            <a:r>
              <a:rPr lang="de-DE" dirty="0" smtClean="0">
                <a:solidFill>
                  <a:srgbClr val="1A1A1A"/>
                </a:solidFill>
                <a:latin typeface="Source Code Pro" charset="0"/>
                <a:ea typeface="Source Code Pro" charset="0"/>
                <a:cs typeface="Source Code Pro" charset="0"/>
              </a:rPr>
              <a:t> </a:t>
            </a:r>
            <a:r>
              <a:rPr lang="de-DE" dirty="0">
                <a:solidFill>
                  <a:srgbClr val="3F831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filtered</a:t>
            </a:r>
            <a:r>
              <a:rPr lang="de-DE" dirty="0">
                <a:solidFill>
                  <a:srgbClr val="1A1A1A"/>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total</a:t>
            </a:r>
            <a:r>
              <a:rPr lang="de-DE" dirty="0">
                <a:solidFill>
                  <a:srgbClr val="1A1A1A"/>
                </a:solidFill>
                <a:latin typeface="Source Code Pro" charset="0"/>
                <a:ea typeface="Source Code Pro" charset="0"/>
                <a:cs typeface="Source Code Pro" charset="0"/>
              </a:rPr>
              <a:t>}) {</a:t>
            </a:r>
          </a:p>
          <a:p>
            <a:r>
              <a:rPr lang="de-DE" dirty="0" smtClean="0">
                <a:solidFill>
                  <a:srgbClr val="7B1FA2"/>
                </a:solidFill>
                <a:latin typeface="Source Code Pro" charset="0"/>
                <a:ea typeface="Source Code Pro" charset="0"/>
                <a:cs typeface="Source Code Pro" charset="0"/>
              </a:rPr>
              <a:t>  </a:t>
            </a:r>
            <a:r>
              <a:rPr lang="de-DE" dirty="0" err="1" smtClean="0">
                <a:solidFill>
                  <a:srgbClr val="7B1FA2"/>
                </a:solidFill>
                <a:latin typeface="Source Code Pro" charset="0"/>
                <a:ea typeface="Source Code Pro" charset="0"/>
                <a:cs typeface="Source Code Pro" charset="0"/>
              </a:rPr>
              <a:t>return</a:t>
            </a:r>
            <a:r>
              <a:rPr lang="de-DE" dirty="0" smtClean="0">
                <a:solidFill>
                  <a:srgbClr val="1A1A1A"/>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 </a:t>
            </a:r>
            <a:r>
              <a:rPr lang="de-DE" dirty="0">
                <a:solidFill>
                  <a:srgbClr val="025249"/>
                </a:solidFill>
                <a:latin typeface="Source Code Pro" charset="0"/>
                <a:ea typeface="Source Code Pro" charset="0"/>
                <a:cs typeface="Source Code Pro" charset="0"/>
              </a:rPr>
              <a:t>total </a:t>
            </a:r>
            <a:r>
              <a:rPr lang="de-DE" dirty="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all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a:p>
            <a:r>
              <a:rPr lang="de-DE" dirty="0">
                <a:solidFill>
                  <a:srgbClr val="1A1A1A"/>
                </a:solidFill>
                <a:latin typeface="Source Code Pro" charset="0"/>
                <a:ea typeface="Source Code Pro" charset="0"/>
                <a:cs typeface="Source Code Pro" charset="0"/>
              </a:rPr>
              <a:t>  </a:t>
            </a:r>
            <a:r>
              <a:rPr lang="de-DE" dirty="0" smtClean="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&lt;</a:t>
            </a:r>
            <a:r>
              <a:rPr lang="de-DE" dirty="0">
                <a:solidFill>
                  <a:srgbClr val="398BC9"/>
                </a:solidFill>
                <a:latin typeface="Source Code Pro" charset="0"/>
                <a:ea typeface="Source Code Pro" charset="0"/>
                <a:cs typeface="Source Code Pro" charset="0"/>
              </a:rPr>
              <a:t>div&gt;</a:t>
            </a:r>
            <a:r>
              <a:rPr lang="de-DE" dirty="0" err="1">
                <a:solidFill>
                  <a:srgbClr val="025249"/>
                </a:solidFill>
                <a:latin typeface="Source Code Pro" charset="0"/>
                <a:ea typeface="Source Code Pro" charset="0"/>
                <a:cs typeface="Source Code Pro" charset="0"/>
              </a:rPr>
              <a:t>Showing</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filtered</a:t>
            </a:r>
            <a:r>
              <a:rPr lang="de-DE" dirty="0">
                <a:solidFill>
                  <a:srgbClr val="025249"/>
                </a:solidFill>
                <a:latin typeface="Source Code Pro" charset="0"/>
                <a:ea typeface="Source Code Pro" charset="0"/>
                <a:cs typeface="Source Code Pro" charset="0"/>
              </a:rPr>
              <a:t>} </a:t>
            </a:r>
            <a:r>
              <a:rPr lang="de-DE" dirty="0" err="1">
                <a:solidFill>
                  <a:srgbClr val="025249"/>
                </a:solidFill>
                <a:latin typeface="Source Code Pro" charset="0"/>
                <a:ea typeface="Source Code Pro" charset="0"/>
                <a:cs typeface="Source Code Pro" charset="0"/>
              </a:rPr>
              <a:t>of</a:t>
            </a:r>
            <a:r>
              <a:rPr lang="de-DE" dirty="0">
                <a:solidFill>
                  <a:srgbClr val="025249"/>
                </a:solidFill>
                <a:latin typeface="Source Code Pro" charset="0"/>
                <a:ea typeface="Source Code Pro" charset="0"/>
                <a:cs typeface="Source Code Pro" charset="0"/>
              </a:rPr>
              <a:t> {total} </a:t>
            </a:r>
            <a:r>
              <a:rPr lang="de-DE" dirty="0" err="1">
                <a:solidFill>
                  <a:srgbClr val="025249"/>
                </a:solidFill>
                <a:latin typeface="Source Code Pro" charset="0"/>
                <a:ea typeface="Source Code Pro" charset="0"/>
                <a:cs typeface="Source Code Pro" charset="0"/>
              </a:rPr>
              <a:t>Greetings</a:t>
            </a:r>
            <a:r>
              <a:rPr lang="de-DE" dirty="0">
                <a:solidFill>
                  <a:srgbClr val="398BC9"/>
                </a:solidFill>
                <a:latin typeface="Source Code Pro" charset="0"/>
                <a:ea typeface="Source Code Pro" charset="0"/>
                <a:cs typeface="Source Code Pro" charset="0"/>
              </a:rPr>
              <a:t>&lt;/div&gt;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b="0" dirty="0">
              <a:solidFill>
                <a:srgbClr val="1A1A1A"/>
              </a:solidFill>
              <a:effectLst/>
              <a:latin typeface="Source Code Pro" charset="0"/>
              <a:ea typeface="Source Code Pro" charset="0"/>
              <a:cs typeface="Source Code Pro" charset="0"/>
            </a:endParaRPr>
          </a:p>
        </p:txBody>
      </p:sp>
      <p:sp>
        <p:nvSpPr>
          <p:cNvPr id="11" name="Rechteck 10"/>
          <p:cNvSpPr/>
          <p:nvPr/>
        </p:nvSpPr>
        <p:spPr>
          <a:xfrm>
            <a:off x="1545279" y="6057505"/>
            <a:ext cx="6014619" cy="369332"/>
          </a:xfrm>
          <a:prstGeom prst="rect">
            <a:avLst/>
          </a:prstGeom>
        </p:spPr>
        <p:txBody>
          <a:bodyPr wrap="square">
            <a:spAutoFit/>
          </a:bodyPr>
          <a:lstStyle/>
          <a:p>
            <a:r>
              <a:rPr lang="de-DE" dirty="0">
                <a:solidFill>
                  <a:srgbClr val="398BC9"/>
                </a:solidFill>
                <a:latin typeface="Source Code Pro" charset="0"/>
                <a:ea typeface="Source Code Pro" charset="0"/>
                <a:cs typeface="Source Code Pro" charset="0"/>
              </a:rPr>
              <a:t>&lt;</a:t>
            </a:r>
            <a:r>
              <a:rPr lang="de-DE" dirty="0">
                <a:solidFill>
                  <a:srgbClr val="4E94CE"/>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AF33A6"/>
                </a:solidFill>
                <a:latin typeface="Source Code Pro" charset="0"/>
                <a:ea typeface="Source Code Pro" charset="0"/>
                <a:cs typeface="Source Code Pro" charset="0"/>
              </a:rPr>
              <a:t>filtered</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3</a:t>
            </a:r>
            <a:r>
              <a:rPr lang="de-DE" dirty="0">
                <a:solidFill>
                  <a:srgbClr val="1A1A1A"/>
                </a:solidFill>
                <a:latin typeface="Source Code Pro" charset="0"/>
                <a:ea typeface="Source Code Pro" charset="0"/>
                <a:cs typeface="Source Code Pro" charset="0"/>
              </a:rPr>
              <a:t>} </a:t>
            </a:r>
            <a:r>
              <a:rPr lang="de-DE" dirty="0">
                <a:solidFill>
                  <a:srgbClr val="AF33A6"/>
                </a:solidFill>
                <a:latin typeface="Source Code Pro" charset="0"/>
                <a:ea typeface="Source Code Pro" charset="0"/>
                <a:cs typeface="Source Code Pro" charset="0"/>
              </a:rPr>
              <a:t>total</a:t>
            </a:r>
            <a:r>
              <a:rPr lang="de-DE" dirty="0">
                <a:solidFill>
                  <a:srgbClr val="398BC9"/>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r>
              <a:rPr lang="de-DE" dirty="0">
                <a:solidFill>
                  <a:srgbClr val="398BC9"/>
                </a:solidFill>
                <a:latin typeface="Source Code Pro" charset="0"/>
                <a:ea typeface="Source Code Pro" charset="0"/>
                <a:cs typeface="Source Code Pro" charset="0"/>
              </a:rPr>
              <a:t>11</a:t>
            </a:r>
            <a:r>
              <a:rPr lang="de-DE" dirty="0">
                <a:solidFill>
                  <a:srgbClr val="1A1A1A"/>
                </a:solidFill>
                <a:latin typeface="Source Code Pro" charset="0"/>
                <a:ea typeface="Source Code Pro" charset="0"/>
                <a:cs typeface="Source Code Pro" charset="0"/>
              </a:rPr>
              <a:t>} </a:t>
            </a:r>
            <a:r>
              <a:rPr lang="de-DE" dirty="0" smtClean="0">
                <a:solidFill>
                  <a:srgbClr val="398BC9"/>
                </a:solidFill>
                <a:latin typeface="Source Code Pro" charset="0"/>
                <a:ea typeface="Source Code Pro" charset="0"/>
                <a:cs typeface="Source Code Pro" charset="0"/>
              </a:rPr>
              <a:t>/&gt;</a:t>
            </a:r>
            <a:endParaRPr lang="de-DE" b="0" dirty="0">
              <a:solidFill>
                <a:srgbClr val="1A1A1A"/>
              </a:solidFill>
              <a:effectLst/>
              <a:latin typeface="Source Code Pro" charset="0"/>
              <a:ea typeface="Source Code Pro" charset="0"/>
              <a:cs typeface="Source Code Pro" charset="0"/>
            </a:endParaRPr>
          </a:p>
        </p:txBody>
      </p:sp>
    </p:spTree>
    <p:extLst>
      <p:ext uri="{BB962C8B-B14F-4D97-AF65-F5344CB8AC3E}">
        <p14:creationId xmlns:p14="http://schemas.microsoft.com/office/powerpoint/2010/main" val="771110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Applikationen werden aggregiert</a:t>
            </a:r>
            <a:endParaRPr lang="de-DE" dirty="0"/>
          </a:p>
        </p:txBody>
      </p:sp>
      <p:sp>
        <p:nvSpPr>
          <p:cNvPr id="4" name="Rechteck 3"/>
          <p:cNvSpPr/>
          <p:nvPr/>
        </p:nvSpPr>
        <p:spPr>
          <a:xfrm>
            <a:off x="2163651" y="1230825"/>
            <a:ext cx="5125792" cy="5078313"/>
          </a:xfrm>
          <a:prstGeom prst="rect">
            <a:avLst/>
          </a:prstGeom>
        </p:spPr>
        <p:txBody>
          <a:bodyPr wrap="square">
            <a:spAutoFit/>
          </a:bodyPr>
          <a:lstStyle/>
          <a:p>
            <a:r>
              <a:rPr lang="de-DE" dirty="0" err="1">
                <a:solidFill>
                  <a:srgbClr val="7B1FA2"/>
                </a:solidFill>
                <a:latin typeface="Source Code Pro" charset="0"/>
                <a:ea typeface="Source Code Pro" charset="0"/>
                <a:cs typeface="Source Code Pro" charset="0"/>
              </a:rPr>
              <a:t>import</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'./Counter'</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err="1">
                <a:solidFill>
                  <a:srgbClr val="BD7111"/>
                </a:solidFill>
                <a:latin typeface="Source Code Pro" charset="0"/>
                <a:ea typeface="Source Code Pro" charset="0"/>
                <a:cs typeface="Source Code Pro" charset="0"/>
              </a:rPr>
              <a:t>Greeting</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a:t>
            </a:r>
            <a:r>
              <a:rPr lang="de-DE"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a:t>
            </a:r>
            <a:r>
              <a:rPr lang="de-DE" dirty="0">
                <a:solidFill>
                  <a:srgbClr val="1A1A1A"/>
                </a:solidFill>
                <a:latin typeface="Source Code Pro" charset="0"/>
                <a:ea typeface="Source Code Pro" charset="0"/>
                <a:cs typeface="Source Code Pro" charset="0"/>
              </a:rPr>
              <a:t>;</a:t>
            </a:r>
          </a:p>
          <a:p>
            <a:r>
              <a:rPr lang="de-DE" dirty="0" err="1" smtClean="0">
                <a:solidFill>
                  <a:srgbClr val="7B1FA2"/>
                </a:solidFill>
                <a:latin typeface="Source Code Pro" charset="0"/>
                <a:ea typeface="Source Code Pro" charset="0"/>
                <a:cs typeface="Source Code Pro" charset="0"/>
              </a:rPr>
              <a:t>import</a:t>
            </a:r>
            <a:r>
              <a:rPr lang="de-DE" dirty="0" smtClean="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 </a:t>
            </a:r>
            <a:r>
              <a:rPr lang="de-DE" dirty="0" err="1">
                <a:solidFill>
                  <a:srgbClr val="7B1FA2"/>
                </a:solidFill>
                <a:latin typeface="Source Code Pro" charset="0"/>
                <a:ea typeface="Source Code Pro" charset="0"/>
                <a:cs typeface="Source Code Pro" charset="0"/>
              </a:rPr>
              <a:t>from</a:t>
            </a:r>
            <a:r>
              <a:rPr lang="de-DE" dirty="0">
                <a:solidFill>
                  <a:srgbClr val="1A1A1A"/>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'./Chart'</a:t>
            </a:r>
            <a:r>
              <a:rPr lang="de-DE" dirty="0">
                <a:solidFill>
                  <a:srgbClr val="1A1A1A"/>
                </a:solidFill>
                <a:latin typeface="Source Code Pro" charset="0"/>
                <a:ea typeface="Source Code Pro" charset="0"/>
                <a:cs typeface="Source Code Pro" charset="0"/>
              </a:rPr>
              <a:t>;</a:t>
            </a:r>
          </a:p>
          <a:p>
            <a:r>
              <a:rPr lang="de-DE" dirty="0">
                <a:solidFill>
                  <a:srgbClr val="1A1A1A"/>
                </a:solidFill>
                <a:latin typeface="Source Code Pro" charset="0"/>
                <a:ea typeface="Source Code Pro" charset="0"/>
                <a:cs typeface="Source Code Pro" charset="0"/>
              </a:rPr>
              <a:t/>
            </a:r>
            <a:br>
              <a:rPr lang="de-DE" dirty="0">
                <a:solidFill>
                  <a:srgbClr val="1A1A1A"/>
                </a:solidFill>
                <a:latin typeface="Source Code Pro" charset="0"/>
                <a:ea typeface="Source Code Pro" charset="0"/>
                <a:cs typeface="Source Code Pro" charset="0"/>
              </a:rPr>
            </a:br>
            <a:r>
              <a:rPr lang="de-DE" dirty="0" err="1" smtClean="0">
                <a:solidFill>
                  <a:srgbClr val="7B1FA2"/>
                </a:solidFill>
                <a:latin typeface="Source Code Pro" charset="0"/>
                <a:ea typeface="Source Code Pro" charset="0"/>
                <a:cs typeface="Source Code Pro" charset="0"/>
              </a:rPr>
              <a:t>function</a:t>
            </a:r>
            <a:r>
              <a:rPr lang="de-DE" dirty="0" smtClean="0">
                <a:solidFill>
                  <a:srgbClr val="7B1FA2"/>
                </a:solidFill>
                <a:latin typeface="Source Code Pro" charset="0"/>
                <a:ea typeface="Source Code Pro" charset="0"/>
                <a:cs typeface="Source Code Pro" charset="0"/>
              </a:rPr>
              <a:t> </a:t>
            </a:r>
            <a:r>
              <a:rPr lang="de-DE" dirty="0" smtClean="0">
                <a:solidFill>
                  <a:srgbClr val="3F831E"/>
                </a:solidFill>
                <a:latin typeface="Source Code Pro" charset="0"/>
                <a:ea typeface="Source Code Pro" charset="0"/>
                <a:cs typeface="Source Code Pro" charset="0"/>
              </a:rPr>
              <a:t>Layout</a:t>
            </a:r>
            <a:r>
              <a:rPr lang="de-DE" dirty="0" smtClean="0">
                <a:solidFill>
                  <a:srgbClr val="1A1A1A"/>
                </a:solidFill>
                <a:latin typeface="Source Code Pro" charset="0"/>
                <a:ea typeface="Source Code Pro" charset="0"/>
                <a:cs typeface="Source Code Pro" charset="0"/>
              </a:rPr>
              <a:t>() {</a:t>
            </a:r>
            <a:endParaRPr lang="de-DE" dirty="0">
              <a:solidFill>
                <a:srgbClr val="1A1A1A"/>
              </a:solidFill>
              <a:latin typeface="Source Code Pro" charset="0"/>
              <a:ea typeface="Source Code Pro" charset="0"/>
              <a:cs typeface="Source Code Pro" charset="0"/>
            </a:endParaRPr>
          </a:p>
          <a:p>
            <a:r>
              <a:rPr lang="de-DE" dirty="0" smtClean="0">
                <a:solidFill>
                  <a:srgbClr val="398BC9"/>
                </a:solidFill>
                <a:latin typeface="Source Code Pro" charset="0"/>
                <a:ea typeface="Source Code Pro" charset="0"/>
                <a:cs typeface="Source Code Pro" charset="0"/>
              </a:rPr>
              <a:t>  </a:t>
            </a:r>
            <a:r>
              <a:rPr lang="de-DE" dirty="0" err="1" smtClean="0">
                <a:solidFill>
                  <a:srgbClr val="398BC9"/>
                </a:solidFill>
                <a:latin typeface="Source Code Pro" charset="0"/>
                <a:ea typeface="Source Code Pro" charset="0"/>
                <a:cs typeface="Source Code Pro" charset="0"/>
              </a:rPr>
              <a:t>return</a:t>
            </a:r>
            <a:r>
              <a:rPr lang="de-DE" dirty="0" smtClean="0">
                <a:solidFill>
                  <a:srgbClr val="398BC9"/>
                </a:solidFill>
                <a:latin typeface="Source Code Pro" charset="0"/>
                <a:ea typeface="Source Code Pro" charset="0"/>
                <a:cs typeface="Source Code Pro" charset="0"/>
              </a:rPr>
              <a:t> 	</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a:t>
            </a:r>
            <a:r>
              <a:rPr lang="de-DE" dirty="0" smtClean="0">
                <a:solidFill>
                  <a:srgbClr val="1A1A1A"/>
                </a:solidFill>
                <a:latin typeface="Source Code Pro" charset="0"/>
                <a:ea typeface="Source Code Pro" charset="0"/>
                <a:cs typeface="Source Code Pro" charset="0"/>
              </a:rPr>
              <a:t>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="Main"&gt;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="Title"&gt;</a:t>
            </a:r>
          </a:p>
          <a:p>
            <a:r>
              <a:rPr lang="de-DE" dirty="0" smtClean="0">
                <a:solidFill>
                  <a:srgbClr val="BD7111"/>
                </a:solidFill>
                <a:latin typeface="Source Code Pro" charset="0"/>
                <a:ea typeface="Source Code Pro" charset="0"/>
                <a:cs typeface="Source Code Pro" charset="0"/>
              </a:rPr>
              <a:t>        &lt;</a:t>
            </a:r>
            <a:r>
              <a:rPr lang="de-DE" b="1" dirty="0">
                <a:solidFill>
                  <a:srgbClr val="BD7111"/>
                </a:solidFill>
                <a:latin typeface="Source Code Pro" charset="0"/>
                <a:ea typeface="Source Code Pro" charset="0"/>
                <a:cs typeface="Source Code Pro" charset="0"/>
              </a:rPr>
              <a:t>Counter</a:t>
            </a:r>
            <a:r>
              <a:rPr lang="de-DE" dirty="0">
                <a:solidFill>
                  <a:srgbClr val="BD7111"/>
                </a:solidFill>
                <a:latin typeface="Source Code Pro" charset="0"/>
                <a:ea typeface="Source Code Pro" charset="0"/>
                <a:cs typeface="Source Code Pro" charset="0"/>
              </a:rPr>
              <a:t> </a:t>
            </a:r>
            <a:r>
              <a:rPr lang="de-DE" dirty="0" smtClean="0">
                <a:solidFill>
                  <a:srgbClr val="BD7111"/>
                </a:solidFill>
                <a:latin typeface="Source Code Pro" charset="0"/>
                <a:ea typeface="Source Code Pro" charset="0"/>
                <a:cs typeface="Source Code Pro" charset="0"/>
              </a:rPr>
              <a:t>/&gt;</a:t>
            </a:r>
            <a:endParaRPr lang="de-DE" dirty="0">
              <a:solidFill>
                <a:srgbClr val="BD7111"/>
              </a:solidFill>
              <a:latin typeface="Source Code Pro" charset="0"/>
              <a:ea typeface="Source Code Pro" charset="0"/>
              <a:cs typeface="Source Code Pro" charset="0"/>
            </a:endParaRP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Left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err="1">
                <a:solidFill>
                  <a:srgbClr val="BD7111"/>
                </a:solidFill>
                <a:latin typeface="Source Code Pro" charset="0"/>
                <a:ea typeface="Source Code Pro" charset="0"/>
                <a:cs typeface="Source Code Pro" charset="0"/>
              </a:rPr>
              <a:t>Greeting</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a:solidFill>
                  <a:srgbClr val="398BC9"/>
                </a:solidFill>
                <a:latin typeface="Source Code Pro" charset="0"/>
                <a:ea typeface="Source Code Pro" charset="0"/>
                <a:cs typeface="Source Code Pro" charset="0"/>
              </a:rPr>
              <a:t>      &lt;div </a:t>
            </a:r>
            <a:r>
              <a:rPr lang="de-DE" dirty="0" err="1">
                <a:solidFill>
                  <a:srgbClr val="398BC9"/>
                </a:solidFill>
                <a:latin typeface="Source Code Pro" charset="0"/>
                <a:ea typeface="Source Code Pro" charset="0"/>
                <a:cs typeface="Source Code Pro" charset="0"/>
              </a:rPr>
              <a:t>className</a:t>
            </a:r>
            <a:r>
              <a:rPr lang="de-DE" dirty="0">
                <a:solidFill>
                  <a:srgbClr val="398BC9"/>
                </a:solidFill>
                <a:latin typeface="Source Code Pro" charset="0"/>
                <a:ea typeface="Source Code Pro" charset="0"/>
                <a:cs typeface="Source Code Pro" charset="0"/>
              </a:rPr>
              <a:t>="</a:t>
            </a:r>
            <a:r>
              <a:rPr lang="de-DE" dirty="0" err="1">
                <a:solidFill>
                  <a:srgbClr val="398BC9"/>
                </a:solidFill>
                <a:latin typeface="Source Code Pro" charset="0"/>
                <a:ea typeface="Source Code Pro" charset="0"/>
                <a:cs typeface="Source Code Pro" charset="0"/>
              </a:rPr>
              <a:t>Right</a:t>
            </a:r>
            <a:r>
              <a:rPr lang="de-DE" dirty="0">
                <a:solidFill>
                  <a:srgbClr val="398BC9"/>
                </a:solidFill>
                <a:latin typeface="Source Code Pro" charset="0"/>
                <a:ea typeface="Source Code Pro" charset="0"/>
                <a:cs typeface="Source Code Pro" charset="0"/>
              </a:rPr>
              <a:t>"&gt;</a:t>
            </a:r>
          </a:p>
          <a:p>
            <a:r>
              <a:rPr lang="de-DE" dirty="0">
                <a:solidFill>
                  <a:srgbClr val="398BC9"/>
                </a:solidFill>
                <a:latin typeface="Source Code Pro" charset="0"/>
                <a:ea typeface="Source Code Pro" charset="0"/>
                <a:cs typeface="Source Code Pro" charset="0"/>
              </a:rPr>
              <a:t>        </a:t>
            </a:r>
            <a:r>
              <a:rPr lang="de-DE" dirty="0">
                <a:solidFill>
                  <a:srgbClr val="BD7111"/>
                </a:solidFill>
                <a:latin typeface="Source Code Pro" charset="0"/>
                <a:ea typeface="Source Code Pro" charset="0"/>
                <a:cs typeface="Source Code Pro" charset="0"/>
              </a:rPr>
              <a:t>&lt;</a:t>
            </a:r>
            <a:r>
              <a:rPr lang="de-DE" b="1" dirty="0">
                <a:solidFill>
                  <a:srgbClr val="BD7111"/>
                </a:solidFill>
                <a:latin typeface="Source Code Pro" charset="0"/>
                <a:ea typeface="Source Code Pro" charset="0"/>
                <a:cs typeface="Source Code Pro" charset="0"/>
              </a:rPr>
              <a:t>Chart</a:t>
            </a:r>
            <a:r>
              <a:rPr lang="de-DE" dirty="0">
                <a:solidFill>
                  <a:srgbClr val="BD7111"/>
                </a:solidFill>
                <a:latin typeface="Source Code Pro" charset="0"/>
                <a:ea typeface="Source Code Pro" charset="0"/>
                <a:cs typeface="Source Code Pro" charset="0"/>
              </a:rPr>
              <a:t> /&gt;</a:t>
            </a:r>
          </a:p>
          <a:p>
            <a:r>
              <a:rPr lang="de-DE" dirty="0">
                <a:solidFill>
                  <a:srgbClr val="398BC9"/>
                </a:solidFill>
                <a:latin typeface="Source Code Pro" charset="0"/>
                <a:ea typeface="Source Code Pro" charset="0"/>
                <a:cs typeface="Source Code Pro" charset="0"/>
              </a:rPr>
              <a:t>      &lt;/div&gt;</a:t>
            </a:r>
          </a:p>
          <a:p>
            <a:r>
              <a:rPr lang="de-DE" dirty="0" smtClean="0">
                <a:solidFill>
                  <a:srgbClr val="398BC9"/>
                </a:solidFill>
                <a:latin typeface="Source Code Pro" charset="0"/>
                <a:ea typeface="Source Code Pro" charset="0"/>
                <a:cs typeface="Source Code Pro" charset="0"/>
              </a:rPr>
              <a:t>    &lt;/</a:t>
            </a:r>
            <a:r>
              <a:rPr lang="de-DE" dirty="0">
                <a:solidFill>
                  <a:srgbClr val="398BC9"/>
                </a:solidFill>
                <a:latin typeface="Source Code Pro" charset="0"/>
                <a:ea typeface="Source Code Pro" charset="0"/>
                <a:cs typeface="Source Code Pro" charset="0"/>
              </a:rPr>
              <a:t>div&gt;</a:t>
            </a:r>
            <a:endParaRPr lang="de-DE" dirty="0">
              <a:solidFill>
                <a:srgbClr val="1A1A1A"/>
              </a:solidFill>
              <a:latin typeface="Source Code Pro" charset="0"/>
              <a:ea typeface="Source Code Pro" charset="0"/>
              <a:cs typeface="Source Code Pro" charset="0"/>
            </a:endParaRPr>
          </a:p>
          <a:p>
            <a:r>
              <a:rPr lang="de-DE" dirty="0" smtClean="0">
                <a:solidFill>
                  <a:srgbClr val="1A1A1A"/>
                </a:solidFill>
                <a:latin typeface="Source Code Pro" charset="0"/>
                <a:ea typeface="Source Code Pro" charset="0"/>
                <a:cs typeface="Source Code Pro" charset="0"/>
              </a:rPr>
              <a:t>}</a:t>
            </a:r>
            <a:endParaRPr lang="de-DE" dirty="0">
              <a:solidFill>
                <a:srgbClr val="1A1A1A"/>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782724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Eingabefeld</a:t>
            </a:r>
            <a:endParaRPr lang="de-DE" dirty="0"/>
          </a:p>
        </p:txBody>
      </p:sp>
      <p:sp>
        <p:nvSpPr>
          <p:cNvPr id="4" name="Inhaltsplatzhalter 6"/>
          <p:cNvSpPr txBox="1">
            <a:spLocks/>
          </p:cNvSpPr>
          <p:nvPr/>
        </p:nvSpPr>
        <p:spPr>
          <a:xfrm>
            <a:off x="-133339" y="3576800"/>
            <a:ext cx="1919567" cy="344318"/>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smtClean="0">
                <a:solidFill>
                  <a:srgbClr val="41719C"/>
                </a:solidFill>
                <a:latin typeface="Source Sans Pro Semibold" charset="0"/>
                <a:ea typeface="Source Sans Pro Semibold" charset="0"/>
                <a:cs typeface="Source Sans Pro Semibold" charset="0"/>
              </a:rPr>
              <a:t>GreetingDetail</a:t>
            </a:r>
            <a:endParaRPr lang="de-DE" sz="1600" b="1" spc="41" dirty="0">
              <a:solidFill>
                <a:srgbClr val="41719C"/>
              </a:solidFill>
              <a:latin typeface="Source Sans Pro Semibold" charset="0"/>
              <a:ea typeface="Source Sans Pro Semibold" charset="0"/>
              <a:cs typeface="Source Sans Pro Semibold" charset="0"/>
            </a:endParaRPr>
          </a:p>
        </p:txBody>
      </p:sp>
      <p:cxnSp>
        <p:nvCxnSpPr>
          <p:cNvPr id="5" name="Gerade Verbindung 10"/>
          <p:cNvCxnSpPr/>
          <p:nvPr/>
        </p:nvCxnSpPr>
        <p:spPr>
          <a:xfrm flipH="1">
            <a:off x="1867437" y="3712082"/>
            <a:ext cx="576819"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6" name="Gerade Verbindung 10"/>
          <p:cNvCxnSpPr/>
          <p:nvPr/>
        </p:nvCxnSpPr>
        <p:spPr>
          <a:xfrm flipV="1">
            <a:off x="2444256" y="2636421"/>
            <a:ext cx="0" cy="2275145"/>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10" name="Inhaltsplatzhalter 6"/>
          <p:cNvSpPr txBox="1">
            <a:spLocks/>
          </p:cNvSpPr>
          <p:nvPr/>
        </p:nvSpPr>
        <p:spPr>
          <a:xfrm>
            <a:off x="5106340" y="1925448"/>
            <a:ext cx="1886011" cy="404815"/>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de-DE" sz="1600" b="1" spc="41" dirty="0">
                <a:solidFill>
                  <a:srgbClr val="EF7D1D"/>
                </a:solidFill>
                <a:latin typeface="Source Sans Pro Semibold" charset="0"/>
                <a:ea typeface="Source Sans Pro Semibold" charset="0"/>
                <a:cs typeface="Source Sans Pro Semibold" charset="0"/>
              </a:rPr>
              <a:t>Interner Zustand!</a:t>
            </a:r>
          </a:p>
        </p:txBody>
      </p:sp>
      <p:cxnSp>
        <p:nvCxnSpPr>
          <p:cNvPr id="18" name="Gerade Verbindung 10"/>
          <p:cNvCxnSpPr/>
          <p:nvPr/>
        </p:nvCxnSpPr>
        <p:spPr>
          <a:xfrm flipH="1" flipV="1">
            <a:off x="2444256" y="2630180"/>
            <a:ext cx="2560423" cy="12482"/>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9" name="Gerade Verbindung 10"/>
          <p:cNvCxnSpPr/>
          <p:nvPr/>
        </p:nvCxnSpPr>
        <p:spPr>
          <a:xfrm flipH="1">
            <a:off x="2444256" y="4911566"/>
            <a:ext cx="2560422" cy="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pic>
        <p:nvPicPr>
          <p:cNvPr id="9" name="Bild 8"/>
          <p:cNvPicPr>
            <a:picLocks noChangeAspect="1"/>
          </p:cNvPicPr>
          <p:nvPr/>
        </p:nvPicPr>
        <p:blipFill>
          <a:blip r:embed="rId3"/>
          <a:stretch>
            <a:fillRect/>
          </a:stretch>
        </p:blipFill>
        <p:spPr>
          <a:xfrm>
            <a:off x="5142151" y="2625567"/>
            <a:ext cx="4292600" cy="2286000"/>
          </a:xfrm>
          <a:prstGeom prst="rect">
            <a:avLst/>
          </a:prstGeom>
        </p:spPr>
      </p:pic>
      <p:sp>
        <p:nvSpPr>
          <p:cNvPr id="7" name="Rechteck 6"/>
          <p:cNvSpPr/>
          <p:nvPr/>
        </p:nvSpPr>
        <p:spPr>
          <a:xfrm>
            <a:off x="5142152" y="4159875"/>
            <a:ext cx="4292600" cy="751691"/>
          </a:xfrm>
          <a:prstGeom prst="rect">
            <a:avLst/>
          </a:prstGeom>
          <a:solidFill>
            <a:srgbClr val="D4EBE9">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p:cNvSpPr/>
          <p:nvPr/>
        </p:nvSpPr>
        <p:spPr>
          <a:xfrm>
            <a:off x="5142151" y="2625567"/>
            <a:ext cx="4292600" cy="2285999"/>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p:cNvSpPr/>
          <p:nvPr/>
        </p:nvSpPr>
        <p:spPr>
          <a:xfrm>
            <a:off x="5311766" y="2796918"/>
            <a:ext cx="651153"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sp>
        <p:nvSpPr>
          <p:cNvPr id="22" name="Rechteck 21"/>
          <p:cNvSpPr/>
          <p:nvPr/>
        </p:nvSpPr>
        <p:spPr>
          <a:xfrm>
            <a:off x="5286008" y="3582923"/>
            <a:ext cx="792820" cy="371285"/>
          </a:xfrm>
          <a:prstGeom prst="rect">
            <a:avLst/>
          </a:prstGeom>
          <a:noFill/>
          <a:ln w="25400">
            <a:solidFill>
              <a:srgbClr val="EF7D1D"/>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sz="1463"/>
          </a:p>
        </p:txBody>
      </p:sp>
      <p:cxnSp>
        <p:nvCxnSpPr>
          <p:cNvPr id="28" name="Gerader Verbinder 21"/>
          <p:cNvCxnSpPr/>
          <p:nvPr/>
        </p:nvCxnSpPr>
        <p:spPr>
          <a:xfrm flipH="1" flipV="1">
            <a:off x="5682417" y="2242392"/>
            <a:ext cx="1" cy="50259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 name="Gerader Verbinder 21"/>
          <p:cNvCxnSpPr/>
          <p:nvPr/>
        </p:nvCxnSpPr>
        <p:spPr>
          <a:xfrm flipV="1">
            <a:off x="6054369" y="2226352"/>
            <a:ext cx="1" cy="1356571"/>
          </a:xfrm>
          <a:prstGeom prst="line">
            <a:avLst/>
          </a:prstGeom>
          <a:ln w="25400">
            <a:solidFill>
              <a:srgbClr val="EF7D1D"/>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Inhaltsplatzhalter 6"/>
          <p:cNvSpPr txBox="1">
            <a:spLocks/>
          </p:cNvSpPr>
          <p:nvPr/>
        </p:nvSpPr>
        <p:spPr>
          <a:xfrm>
            <a:off x="3230430" y="2800828"/>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0" name="Gerade Verbindung 10"/>
          <p:cNvCxnSpPr/>
          <p:nvPr/>
        </p:nvCxnSpPr>
        <p:spPr>
          <a:xfrm flipV="1">
            <a:off x="4869167" y="2756068"/>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1" name="Gerade Verbindung 10"/>
          <p:cNvCxnSpPr/>
          <p:nvPr/>
        </p:nvCxnSpPr>
        <p:spPr>
          <a:xfrm>
            <a:off x="4584879" y="2956547"/>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2" name="Gerade Verbindung 10"/>
          <p:cNvCxnSpPr/>
          <p:nvPr/>
        </p:nvCxnSpPr>
        <p:spPr>
          <a:xfrm>
            <a:off x="4869167" y="2756068"/>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3" name="Gerade Verbindung 10"/>
          <p:cNvCxnSpPr/>
          <p:nvPr/>
        </p:nvCxnSpPr>
        <p:spPr>
          <a:xfrm>
            <a:off x="4869167" y="3157026"/>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34" name="Inhaltsplatzhalter 6"/>
          <p:cNvSpPr txBox="1">
            <a:spLocks/>
          </p:cNvSpPr>
          <p:nvPr/>
        </p:nvSpPr>
        <p:spPr>
          <a:xfrm>
            <a:off x="3228469" y="3582923"/>
            <a:ext cx="1227987" cy="31585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buNone/>
            </a:pPr>
            <a:r>
              <a:rPr lang="de-DE" sz="1600" b="1" spc="41" dirty="0" err="1">
                <a:solidFill>
                  <a:srgbClr val="EF7D1D"/>
                </a:solidFill>
                <a:latin typeface="Source Code Pro Semibold" charset="0"/>
                <a:ea typeface="Source Code Pro Semibold" charset="0"/>
                <a:cs typeface="Source Code Pro Semibold" charset="0"/>
              </a:rPr>
              <a:t>input</a:t>
            </a:r>
            <a:endParaRPr lang="de-DE" sz="1600" b="1" spc="41" dirty="0">
              <a:solidFill>
                <a:srgbClr val="EF7D1D"/>
              </a:solidFill>
              <a:latin typeface="Source Code Pro Semibold" charset="0"/>
              <a:ea typeface="Source Code Pro Semibold" charset="0"/>
              <a:cs typeface="Source Code Pro Semibold" charset="0"/>
            </a:endParaRPr>
          </a:p>
        </p:txBody>
      </p:sp>
      <p:cxnSp>
        <p:nvCxnSpPr>
          <p:cNvPr id="35" name="Gerade Verbindung 10"/>
          <p:cNvCxnSpPr/>
          <p:nvPr/>
        </p:nvCxnSpPr>
        <p:spPr>
          <a:xfrm flipV="1">
            <a:off x="4867206" y="3538163"/>
            <a:ext cx="0" cy="400957"/>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6" name="Gerade Verbindung 10"/>
          <p:cNvCxnSpPr/>
          <p:nvPr/>
        </p:nvCxnSpPr>
        <p:spPr>
          <a:xfrm>
            <a:off x="4582918" y="3738642"/>
            <a:ext cx="284288"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7" name="Gerade Verbindung 10"/>
          <p:cNvCxnSpPr/>
          <p:nvPr/>
        </p:nvCxnSpPr>
        <p:spPr>
          <a:xfrm>
            <a:off x="4867206" y="3538163"/>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38" name="Gerade Verbindung 10"/>
          <p:cNvCxnSpPr/>
          <p:nvPr/>
        </p:nvCxnSpPr>
        <p:spPr>
          <a:xfrm>
            <a:off x="4867206" y="3939121"/>
            <a:ext cx="170801" cy="0"/>
          </a:xfrm>
          <a:prstGeom prst="line">
            <a:avLst/>
          </a:prstGeom>
          <a:ln w="2540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3208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a:solidFill>
                  <a:srgbClr val="EF7D1D"/>
                </a:solidFill>
                <a:latin typeface="Source Code Pro" charset="0"/>
                <a:ea typeface="Source Code Pro" charset="0"/>
                <a:cs typeface="Source Code Pro" charset="0"/>
              </a:rPr>
              <a:t>value={</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357883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onChange</a:t>
            </a:r>
            <a:r>
              <a:rPr lang="en-US" sz="1463" dirty="0">
                <a:solidFill>
                  <a:srgbClr val="EF7D1D"/>
                </a:solidFill>
                <a:latin typeface="Source Code Pro" charset="0"/>
                <a:ea typeface="Source Code Pro" charset="0"/>
                <a:cs typeface="Source Code Pro" charset="0"/>
              </a:rPr>
              <a:t>={e=&gt;</a:t>
            </a:r>
            <a:r>
              <a:rPr lang="en-US" sz="1463" dirty="0" err="1" smtClean="0">
                <a:solidFill>
                  <a:srgbClr val="EF7D1D"/>
                </a:solidFill>
                <a:latin typeface="Source Code Pro" charset="0"/>
                <a:ea typeface="Source Code Pro" charset="0"/>
                <a:cs typeface="Source Code Pro" charset="0"/>
              </a:rPr>
              <a:t>this.onGreetingChange</a:t>
            </a:r>
            <a:r>
              <a:rPr lang="en-US" sz="1463" dirty="0" smtClean="0">
                <a:solidFill>
                  <a:srgbClr val="EF7D1D"/>
                </a:solidFill>
                <a:latin typeface="Source Code Pro" charset="0"/>
                <a:ea typeface="Source Code Pro" charset="0"/>
                <a:cs typeface="Source Code Pro" charset="0"/>
              </a:rPr>
              <a:t>(</a:t>
            </a:r>
            <a:r>
              <a:rPr lang="en-US" sz="1463" dirty="0" err="1" smtClean="0">
                <a:solidFill>
                  <a:srgbClr val="EF7D1D"/>
                </a:solidFill>
                <a:latin typeface="Source Code Pro" charset="0"/>
                <a:ea typeface="Source Code Pro" charset="0"/>
                <a:cs typeface="Source Code Pro" charset="0"/>
              </a:rPr>
              <a:t>e.target.value</a:t>
            </a:r>
            <a:r>
              <a:rPr lang="en-US" sz="1463" dirty="0">
                <a:solidFill>
                  <a:srgbClr val="EF7D1D"/>
                </a:solidFill>
                <a:latin typeface="Source Code Pro" charset="0"/>
                <a:ea typeface="Source Code Pro" charset="0"/>
                <a:cs typeface="Source Code Pro" charset="0"/>
              </a:rPr>
              <a: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  </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515714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EF7D1D"/>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EF7D1D"/>
                </a:solidFill>
                <a:latin typeface="Source Code Pro" charset="0"/>
                <a:ea typeface="Source Code Pro" charset="0"/>
                <a:cs typeface="Source Code Pro" charset="0"/>
              </a:rPr>
              <a:t>({greeting: </a:t>
            </a:r>
            <a:r>
              <a:rPr lang="en-US" sz="1463" dirty="0" err="1" smtClean="0">
                <a:solidFill>
                  <a:srgbClr val="EF7D1D"/>
                </a:solidFill>
                <a:latin typeface="Source Code Pro" charset="0"/>
                <a:ea typeface="Source Code Pro" charset="0"/>
                <a:cs typeface="Source Code Pro" charset="0"/>
              </a:rPr>
              <a:t>newGreeting</a:t>
            </a:r>
            <a:r>
              <a:rPr lang="en-US" sz="1463" dirty="0" smtClean="0">
                <a:solidFill>
                  <a:srgbClr val="EF7D1D"/>
                </a:solidFill>
                <a:latin typeface="Source Code Pro" charset="0"/>
                <a:ea typeface="Source Code Pro" charset="0"/>
                <a:cs typeface="Source Code Pro" charset="0"/>
              </a:rPr>
              <a: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351122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Zustand: Eingabefeld</a:t>
            </a:r>
            <a:endParaRPr lang="de-DE" dirty="0"/>
          </a:p>
        </p:txBody>
      </p:sp>
      <p:sp>
        <p:nvSpPr>
          <p:cNvPr id="12" name="Inhaltsplatzhalter 6"/>
          <p:cNvSpPr txBox="1">
            <a:spLocks/>
          </p:cNvSpPr>
          <p:nvPr/>
        </p:nvSpPr>
        <p:spPr>
          <a:xfrm>
            <a:off x="6891716" y="1657860"/>
            <a:ext cx="533951" cy="189100"/>
          </a:xfrm>
          <a:prstGeom prst="rect">
            <a:avLst/>
          </a:prstGeom>
        </p:spPr>
        <p:txBody>
          <a:bodyPr vert="horz" lIns="0" tIns="0" rIns="0" bIns="0" rtlCol="0">
            <a:noAutofit/>
          </a:bodyPr>
          <a:lstStyle>
            <a:lvl1pPr marL="342900" indent="-342900" algn="l" defTabSz="457200" rtl="0" eaLnBrk="1" latinLnBrk="0" hangingPunct="1">
              <a:spcBef>
                <a:spcPct val="20000"/>
              </a:spcBef>
              <a:buFont typeface="Arial"/>
              <a:buChar char="•"/>
              <a:defRPr sz="3200" kern="1200" spc="100">
                <a:solidFill>
                  <a:srgbClr val="6B8CAB"/>
                </a:solidFill>
                <a:latin typeface="Arial"/>
                <a:ea typeface="+mn-ea"/>
                <a:cs typeface="Arial"/>
              </a:defRPr>
            </a:lvl1pPr>
            <a:lvl2pPr marL="742950" indent="-285750" algn="l" defTabSz="457200" rtl="0" eaLnBrk="1" latinLnBrk="0" hangingPunct="1">
              <a:spcBef>
                <a:spcPct val="20000"/>
              </a:spcBef>
              <a:buFont typeface="Arial"/>
              <a:buChar char="–"/>
              <a:defRPr sz="2800" kern="1200" spc="100">
                <a:solidFill>
                  <a:srgbClr val="6B8CAB"/>
                </a:solidFill>
                <a:latin typeface="Arial"/>
                <a:ea typeface="+mn-ea"/>
                <a:cs typeface="Arial"/>
              </a:defRPr>
            </a:lvl2pPr>
            <a:lvl3pPr marL="1143000" indent="-228600" algn="l" defTabSz="457200" rtl="0" eaLnBrk="1" latinLnBrk="0" hangingPunct="1">
              <a:spcBef>
                <a:spcPct val="20000"/>
              </a:spcBef>
              <a:buFont typeface="Arial"/>
              <a:buChar char="•"/>
              <a:defRPr sz="2400" kern="1200" spc="100">
                <a:solidFill>
                  <a:srgbClr val="6B8CAB"/>
                </a:solidFill>
                <a:latin typeface="Arial"/>
                <a:ea typeface="+mn-ea"/>
                <a:cs typeface="Arial"/>
              </a:defRPr>
            </a:lvl3pPr>
            <a:lvl4pPr marL="16002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4pPr>
            <a:lvl5pPr marL="2057400" indent="-228600" algn="l" defTabSz="457200" rtl="0" eaLnBrk="1" latinLnBrk="0" hangingPunct="1">
              <a:spcBef>
                <a:spcPct val="20000"/>
              </a:spcBef>
              <a:buFont typeface="Arial"/>
              <a:buChar char="»"/>
              <a:defRPr sz="2000" kern="1200" spc="100">
                <a:solidFill>
                  <a:srgbClr val="6B8CA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1600" b="1" spc="41" dirty="0" err="1">
                <a:solidFill>
                  <a:srgbClr val="41719C"/>
                </a:solidFill>
                <a:latin typeface="Source Sans Pro" charset="0"/>
                <a:ea typeface="Source Sans Pro" charset="0"/>
                <a:cs typeface="Source Sans Pro" charset="0"/>
              </a:rPr>
              <a:t>input</a:t>
            </a:r>
            <a:endParaRPr lang="de-DE" sz="1000" b="1" spc="41" dirty="0">
              <a:solidFill>
                <a:srgbClr val="41719C"/>
              </a:solidFill>
              <a:latin typeface="Source Sans Pro" charset="0"/>
              <a:ea typeface="Source Sans Pro" charset="0"/>
              <a:cs typeface="Source Sans Pro" charset="0"/>
            </a:endParaRPr>
          </a:p>
        </p:txBody>
      </p:sp>
      <p:cxnSp>
        <p:nvCxnSpPr>
          <p:cNvPr id="13" name="Gerade Verbindung 10"/>
          <p:cNvCxnSpPr/>
          <p:nvPr/>
        </p:nvCxnSpPr>
        <p:spPr>
          <a:xfrm flipV="1">
            <a:off x="6631997" y="1606207"/>
            <a:ext cx="0" cy="400957"/>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4" name="Gerade Verbindung 10"/>
          <p:cNvCxnSpPr/>
          <p:nvPr/>
        </p:nvCxnSpPr>
        <p:spPr>
          <a:xfrm flipH="1">
            <a:off x="6631998" y="1806686"/>
            <a:ext cx="193805"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5" name="Gerade Verbindung 10"/>
          <p:cNvCxnSpPr/>
          <p:nvPr/>
        </p:nvCxnSpPr>
        <p:spPr>
          <a:xfrm flipH="1">
            <a:off x="6461196" y="1606207"/>
            <a:ext cx="170802"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17" name="Gerade Verbindung 10"/>
          <p:cNvCxnSpPr/>
          <p:nvPr/>
        </p:nvCxnSpPr>
        <p:spPr>
          <a:xfrm flipH="1">
            <a:off x="6461197" y="2007164"/>
            <a:ext cx="170801" cy="0"/>
          </a:xfrm>
          <a:prstGeom prst="line">
            <a:avLst/>
          </a:prstGeom>
          <a:ln w="22225">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23" name="Gerade Verbindung 10"/>
          <p:cNvCxnSpPr/>
          <p:nvPr/>
        </p:nvCxnSpPr>
        <p:spPr>
          <a:xfrm flipH="1">
            <a:off x="3130296" y="1707888"/>
            <a:ext cx="349188" cy="0"/>
          </a:xfrm>
          <a:prstGeom prst="line">
            <a:avLst/>
          </a:prstGeom>
          <a:ln w="16510">
            <a:solidFill>
              <a:srgbClr val="EF7D1D"/>
            </a:solidFill>
            <a:prstDash val="sysDash"/>
            <a:bevel/>
          </a:ln>
          <a:effectLst/>
        </p:spPr>
        <p:style>
          <a:lnRef idx="2">
            <a:schemeClr val="accent1"/>
          </a:lnRef>
          <a:fillRef idx="0">
            <a:schemeClr val="accent1"/>
          </a:fillRef>
          <a:effectRef idx="1">
            <a:schemeClr val="accent1"/>
          </a:effectRef>
          <a:fontRef idx="minor">
            <a:schemeClr val="tx1"/>
          </a:fontRef>
        </p:style>
      </p:cxnSp>
      <p:sp>
        <p:nvSpPr>
          <p:cNvPr id="29" name="Textfeld 28"/>
          <p:cNvSpPr txBox="1"/>
          <p:nvPr/>
        </p:nvSpPr>
        <p:spPr>
          <a:xfrm>
            <a:off x="2922270" y="2264472"/>
            <a:ext cx="6597396" cy="4052071"/>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&lt;input</a:t>
            </a:r>
          </a:p>
          <a:p>
            <a:pPr>
              <a:lnSpc>
                <a:spcPct val="120000"/>
              </a:lnSpc>
            </a:pPr>
            <a:r>
              <a:rPr lang="en-US" sz="1463" dirty="0">
                <a:solidFill>
                  <a:srgbClr val="025249"/>
                </a:solidFill>
                <a:latin typeface="Source Code Pro" charset="0"/>
                <a:ea typeface="Source Code Pro" charset="0"/>
                <a:cs typeface="Source Code Pro" charset="0"/>
              </a:rPr>
              <a:t>       value={</a:t>
            </a:r>
            <a:r>
              <a:rPr lang="en-US" sz="1463" dirty="0" err="1" smtClean="0">
                <a:solidFill>
                  <a:srgbClr val="025249"/>
                </a:solidFill>
                <a:latin typeface="Source Code Pro" charset="0"/>
                <a:ea typeface="Source Code Pro" charset="0"/>
                <a:cs typeface="Source Code Pro" charset="0"/>
              </a:rPr>
              <a:t>this.state.greeting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onChange</a:t>
            </a:r>
            <a:r>
              <a:rPr lang="en-US" sz="1463" dirty="0">
                <a:solidFill>
                  <a:srgbClr val="025249"/>
                </a:solidFill>
                <a:latin typeface="Source Code Pro" charset="0"/>
                <a:ea typeface="Source Code Pro" charset="0"/>
                <a:cs typeface="Source Code Pro" charset="0"/>
              </a:rPr>
              <a:t>={e=&gt;</a:t>
            </a:r>
            <a:r>
              <a:rPr lang="en-US" sz="1463" dirty="0" err="1" smtClean="0">
                <a:solidFill>
                  <a:srgbClr val="025249"/>
                </a:solidFill>
                <a:latin typeface="Source Code Pro" charset="0"/>
                <a:ea typeface="Source Code Pro" charset="0"/>
                <a:cs typeface="Source Code Pro" charset="0"/>
              </a:rPr>
              <a:t>this.onGreetingChange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e.target.value</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onGreetingChange</a:t>
            </a:r>
            <a:r>
              <a:rPr lang="en-US" sz="1463" dirty="0" smtClean="0">
                <a:solidFill>
                  <a:srgbClr val="025249"/>
                </a:solidFill>
                <a:latin typeface="Source Code Pro" charset="0"/>
                <a:ea typeface="Source Code Pro" charset="0"/>
                <a:cs typeface="Source Code Pro" charset="0"/>
              </a:rPr>
              <a:t>(</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 </a:t>
            </a:r>
            <a:r>
              <a:rPr lang="en-US" sz="1463" dirty="0">
                <a:solidFill>
                  <a:srgbClr val="025249"/>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this.</a:t>
            </a:r>
            <a:r>
              <a:rPr lang="en-US" sz="1463" b="1" dirty="0" err="1">
                <a:solidFill>
                  <a:srgbClr val="EF7D1D"/>
                </a:solidFill>
                <a:latin typeface="Source Code Pro" charset="0"/>
                <a:ea typeface="Source Code Pro" charset="0"/>
                <a:cs typeface="Source Code Pro" charset="0"/>
              </a:rPr>
              <a:t>setState</a:t>
            </a:r>
            <a:r>
              <a:rPr lang="en-US" sz="1463" dirty="0" smtClean="0">
                <a:solidFill>
                  <a:srgbClr val="025249"/>
                </a:solidFill>
                <a:latin typeface="Source Code Pro" charset="0"/>
                <a:ea typeface="Source Code Pro" charset="0"/>
                <a:cs typeface="Source Code Pro" charset="0"/>
              </a:rPr>
              <a:t>({greeting: </a:t>
            </a:r>
            <a:r>
              <a:rPr lang="en-US" sz="1463" dirty="0" err="1" smtClean="0">
                <a:solidFill>
                  <a:srgbClr val="025249"/>
                </a:solidFill>
                <a:latin typeface="Source Code Pro" charset="0"/>
                <a:ea typeface="Source Code Pro" charset="0"/>
                <a:cs typeface="Source Code Pro" charset="0"/>
              </a:rPr>
              <a:t>newGreeting</a:t>
            </a: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  </a:t>
            </a:r>
          </a:p>
          <a:p>
            <a:pPr>
              <a:lnSpc>
                <a:spcPct val="120000"/>
              </a:lnSpc>
            </a:pPr>
            <a:r>
              <a:rPr lang="en-US" sz="1463" dirty="0">
                <a:solidFill>
                  <a:srgbClr val="025249"/>
                </a:solidFill>
                <a:latin typeface="Source Code Pro" charset="0"/>
                <a:ea typeface="Source Code Pro" charset="0"/>
                <a:cs typeface="Source Code Pro" charset="0"/>
              </a:rPr>
              <a:t>}</a:t>
            </a:r>
          </a:p>
        </p:txBody>
      </p:sp>
      <p:cxnSp>
        <p:nvCxnSpPr>
          <p:cNvPr id="38" name="Gerade Verbindung 37"/>
          <p:cNvCxnSpPr/>
          <p:nvPr/>
        </p:nvCxnSpPr>
        <p:spPr>
          <a:xfrm>
            <a:off x="8063484" y="5594907"/>
            <a:ext cx="1557719" cy="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1" name="Gerade Verbindung 40"/>
          <p:cNvCxnSpPr/>
          <p:nvPr/>
        </p:nvCxnSpPr>
        <p:spPr>
          <a:xfrm>
            <a:off x="9621203" y="2724757"/>
            <a:ext cx="0" cy="2870150"/>
          </a:xfrm>
          <a:prstGeom prst="line">
            <a:avLst/>
          </a:prstGeom>
          <a:ln w="25400">
            <a:solidFill>
              <a:srgbClr val="EF7D1D"/>
            </a:solidFill>
            <a:prstDash val="dash"/>
          </a:ln>
        </p:spPr>
        <p:style>
          <a:lnRef idx="1">
            <a:schemeClr val="accent1"/>
          </a:lnRef>
          <a:fillRef idx="0">
            <a:schemeClr val="accent1"/>
          </a:fillRef>
          <a:effectRef idx="0">
            <a:schemeClr val="accent1"/>
          </a:effectRef>
          <a:fontRef idx="minor">
            <a:schemeClr val="tx1"/>
          </a:fontRef>
        </p:style>
      </p:cxnSp>
      <p:cxnSp>
        <p:nvCxnSpPr>
          <p:cNvPr id="46" name="Gerade Verbindung 45"/>
          <p:cNvCxnSpPr/>
          <p:nvPr/>
        </p:nvCxnSpPr>
        <p:spPr>
          <a:xfrm>
            <a:off x="5655088" y="2713982"/>
            <a:ext cx="3966115" cy="0"/>
          </a:xfrm>
          <a:prstGeom prst="line">
            <a:avLst/>
          </a:prstGeom>
          <a:ln w="25400">
            <a:solidFill>
              <a:srgbClr val="EF7D1D"/>
            </a:solidFill>
            <a:prstDash val="dash"/>
            <a:headEnd type="triangle" w="lg" len="lg"/>
            <a:tailEnd type="none"/>
          </a:ln>
        </p:spPr>
        <p:style>
          <a:lnRef idx="1">
            <a:schemeClr val="accent1"/>
          </a:lnRef>
          <a:fillRef idx="0">
            <a:schemeClr val="accent1"/>
          </a:fillRef>
          <a:effectRef idx="0">
            <a:schemeClr val="accent1"/>
          </a:effectRef>
          <a:fontRef idx="minor">
            <a:schemeClr val="tx1"/>
          </a:fontRef>
        </p:style>
      </p:cxnSp>
      <p:sp useBgFill="1">
        <p:nvSpPr>
          <p:cNvPr id="48" name="Rechteck 47"/>
          <p:cNvSpPr/>
          <p:nvPr/>
        </p:nvSpPr>
        <p:spPr>
          <a:xfrm>
            <a:off x="8192262" y="2576445"/>
            <a:ext cx="1159860" cy="292388"/>
          </a:xfrm>
          <a:prstGeom prst="rect">
            <a:avLst/>
          </a:prstGeom>
          <a:ln>
            <a:solidFill>
              <a:srgbClr val="EF7D1D"/>
            </a:solidFill>
          </a:ln>
        </p:spPr>
        <p:txBody>
          <a:bodyPr wrap="square">
            <a:spAutoFit/>
          </a:bodyPr>
          <a:lstStyle/>
          <a:p>
            <a:pPr algn="ctr"/>
            <a:r>
              <a:rPr lang="de-DE" sz="1300" b="1" dirty="0">
                <a:solidFill>
                  <a:srgbClr val="EF7D1D"/>
                </a:solidFill>
                <a:latin typeface="Source Sans Pro Semibold" charset="0"/>
                <a:ea typeface="Source Sans Pro Semibold" charset="0"/>
                <a:cs typeface="Source Sans Pro Semibold" charset="0"/>
              </a:rPr>
              <a:t>Neu rendern</a:t>
            </a:r>
          </a:p>
        </p:txBody>
      </p:sp>
      <p:cxnSp>
        <p:nvCxnSpPr>
          <p:cNvPr id="22" name="Gerade Verbindung 21"/>
          <p:cNvCxnSpPr/>
          <p:nvPr/>
        </p:nvCxnSpPr>
        <p:spPr>
          <a:xfrm>
            <a:off x="5655088" y="3953986"/>
            <a:ext cx="0" cy="1166654"/>
          </a:xfrm>
          <a:prstGeom prst="line">
            <a:avLst/>
          </a:prstGeom>
          <a:ln w="25400">
            <a:solidFill>
              <a:srgbClr val="EF7D1D"/>
            </a:solidFill>
            <a:prstDash val="dash"/>
            <a:headEnd type="none" w="lg" len="med"/>
            <a:tailEnd type="triangle" w="lg" len="lg"/>
          </a:ln>
        </p:spPr>
        <p:style>
          <a:lnRef idx="1">
            <a:schemeClr val="accent1"/>
          </a:lnRef>
          <a:fillRef idx="0">
            <a:schemeClr val="accent1"/>
          </a:fillRef>
          <a:effectRef idx="0">
            <a:schemeClr val="accent1"/>
          </a:effectRef>
          <a:fontRef idx="minor">
            <a:schemeClr val="tx1"/>
          </a:fontRef>
        </p:style>
      </p:cxnSp>
      <p:sp useBgFill="1">
        <p:nvSpPr>
          <p:cNvPr id="24" name="Rechteck 23"/>
          <p:cNvSpPr/>
          <p:nvPr/>
        </p:nvSpPr>
        <p:spPr>
          <a:xfrm>
            <a:off x="5075158" y="4293995"/>
            <a:ext cx="1159860" cy="292388"/>
          </a:xfrm>
          <a:prstGeom prst="rect">
            <a:avLst/>
          </a:prstGeom>
          <a:ln>
            <a:solidFill>
              <a:srgbClr val="EF7D1D"/>
            </a:solidFill>
          </a:ln>
        </p:spPr>
        <p:txBody>
          <a:bodyPr wrap="square">
            <a:spAutoFit/>
          </a:bodyPr>
          <a:lstStyle/>
          <a:p>
            <a:pPr algn="ctr"/>
            <a:r>
              <a:rPr lang="de-DE" sz="1300" b="1" dirty="0" smtClean="0">
                <a:solidFill>
                  <a:srgbClr val="EF7D1D"/>
                </a:solidFill>
                <a:latin typeface="Source Sans Pro Semibold" charset="0"/>
                <a:ea typeface="Source Sans Pro Semibold" charset="0"/>
                <a:cs typeface="Source Sans Pro Semibold" charset="0"/>
              </a:rPr>
              <a:t>Event</a:t>
            </a:r>
            <a:endParaRPr lang="de-DE" sz="1300" b="1" dirty="0">
              <a:solidFill>
                <a:srgbClr val="EF7D1D"/>
              </a:solidFill>
              <a:latin typeface="Source Sans Pro Semibold" charset="0"/>
              <a:ea typeface="Source Sans Pro Semibold" charset="0"/>
              <a:cs typeface="Source Sans Pro Semibold" charset="0"/>
            </a:endParaRPr>
          </a:p>
        </p:txBody>
      </p:sp>
      <p:sp>
        <p:nvSpPr>
          <p:cNvPr id="35" name="Rechteck 34"/>
          <p:cNvSpPr/>
          <p:nvPr/>
        </p:nvSpPr>
        <p:spPr>
          <a:xfrm>
            <a:off x="172497" y="3371134"/>
            <a:ext cx="3301463"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1. Input mit Wert aus State befüllen</a:t>
            </a:r>
          </a:p>
        </p:txBody>
      </p:sp>
      <p:sp>
        <p:nvSpPr>
          <p:cNvPr id="36" name="Rechteck 35"/>
          <p:cNvSpPr/>
          <p:nvPr/>
        </p:nvSpPr>
        <p:spPr>
          <a:xfrm>
            <a:off x="172497" y="3646209"/>
            <a:ext cx="2759679" cy="307777"/>
          </a:xfrm>
          <a:prstGeom prst="rect">
            <a:avLst/>
          </a:prstGeom>
        </p:spPr>
        <p:txBody>
          <a:bodyPr wrap="square">
            <a:spAutoFit/>
          </a:bodyPr>
          <a:lstStyle/>
          <a:p>
            <a:r>
              <a:rPr lang="de-DE" sz="1400" b="1" dirty="0" smtClean="0">
                <a:solidFill>
                  <a:srgbClr val="025249"/>
                </a:solidFill>
                <a:latin typeface="Source Sans Pro Semibold" charset="0"/>
                <a:ea typeface="Source Sans Pro Semibold" charset="0"/>
                <a:cs typeface="Source Sans Pro Semibold" charset="0"/>
              </a:rPr>
              <a:t>2a.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 registrieren</a:t>
            </a:r>
            <a:endParaRPr lang="de-DE" sz="1400" b="1" dirty="0">
              <a:solidFill>
                <a:srgbClr val="025249"/>
              </a:solidFill>
              <a:latin typeface="Source Sans Pro Semibold" charset="0"/>
              <a:ea typeface="Source Sans Pro Semibold" charset="0"/>
              <a:cs typeface="Source Sans Pro Semibold" charset="0"/>
            </a:endParaRPr>
          </a:p>
        </p:txBody>
      </p:sp>
      <p:sp>
        <p:nvSpPr>
          <p:cNvPr id="37" name="Rechteck 36"/>
          <p:cNvSpPr/>
          <p:nvPr/>
        </p:nvSpPr>
        <p:spPr>
          <a:xfrm>
            <a:off x="172497" y="5188936"/>
            <a:ext cx="2759679" cy="307777"/>
          </a:xfrm>
          <a:prstGeom prst="rect">
            <a:avLst/>
          </a:prstGeom>
        </p:spPr>
        <p:txBody>
          <a:bodyPr wrap="square">
            <a:spAutoFit/>
          </a:bodyPr>
          <a:lstStyle/>
          <a:p>
            <a:r>
              <a:rPr lang="de-DE" sz="1400" b="1" smtClean="0">
                <a:solidFill>
                  <a:srgbClr val="025249"/>
                </a:solidFill>
                <a:latin typeface="Source Sans Pro Semibold" charset="0"/>
                <a:ea typeface="Source Sans Pro Semibold" charset="0"/>
                <a:cs typeface="Source Sans Pro Semibold" charset="0"/>
              </a:rPr>
              <a:t>2b. </a:t>
            </a:r>
            <a:r>
              <a:rPr lang="de-DE" sz="1400" b="1" dirty="0">
                <a:solidFill>
                  <a:srgbClr val="025249"/>
                </a:solidFill>
                <a:latin typeface="Source Sans Pro Semibold" charset="0"/>
                <a:ea typeface="Source Sans Pro Semibold" charset="0"/>
                <a:cs typeface="Source Sans Pro Semibold" charset="0"/>
              </a:rPr>
              <a:t>Event </a:t>
            </a:r>
            <a:r>
              <a:rPr lang="de-DE" sz="1400" b="1" dirty="0" smtClean="0">
                <a:solidFill>
                  <a:srgbClr val="025249"/>
                </a:solidFill>
                <a:latin typeface="Source Sans Pro Semibold" charset="0"/>
                <a:ea typeface="Source Sans Pro Semibold" charset="0"/>
                <a:cs typeface="Source Sans Pro Semibold" charset="0"/>
              </a:rPr>
              <a:t>Handler</a:t>
            </a:r>
            <a:endParaRPr lang="de-DE" sz="1400" b="1" dirty="0">
              <a:solidFill>
                <a:srgbClr val="025249"/>
              </a:solidFill>
              <a:latin typeface="Source Sans Pro Semibold" charset="0"/>
              <a:ea typeface="Source Sans Pro Semibold" charset="0"/>
              <a:cs typeface="Source Sans Pro Semibold" charset="0"/>
            </a:endParaRPr>
          </a:p>
        </p:txBody>
      </p:sp>
      <p:sp>
        <p:nvSpPr>
          <p:cNvPr id="39" name="Rechteck 38"/>
          <p:cNvSpPr/>
          <p:nvPr/>
        </p:nvSpPr>
        <p:spPr>
          <a:xfrm>
            <a:off x="172497" y="5486707"/>
            <a:ext cx="2759679" cy="307777"/>
          </a:xfrm>
          <a:prstGeom prst="rect">
            <a:avLst/>
          </a:prstGeom>
        </p:spPr>
        <p:txBody>
          <a:bodyPr wrap="square">
            <a:spAutoFit/>
          </a:bodyPr>
          <a:lstStyle/>
          <a:p>
            <a:r>
              <a:rPr lang="de-DE" sz="1400" b="1" dirty="0">
                <a:solidFill>
                  <a:srgbClr val="025249"/>
                </a:solidFill>
                <a:latin typeface="Source Sans Pro Semibold" charset="0"/>
                <a:ea typeface="Source Sans Pro Semibold" charset="0"/>
                <a:cs typeface="Source Sans Pro Semibold" charset="0"/>
              </a:rPr>
              <a:t>3</a:t>
            </a:r>
            <a:r>
              <a:rPr lang="de-DE" sz="1400" b="1" dirty="0" smtClean="0">
                <a:solidFill>
                  <a:srgbClr val="025249"/>
                </a:solidFill>
                <a:latin typeface="Source Sans Pro Semibold" charset="0"/>
                <a:ea typeface="Source Sans Pro Semibold" charset="0"/>
                <a:cs typeface="Source Sans Pro Semibold" charset="0"/>
              </a:rPr>
              <a:t>. </a:t>
            </a:r>
            <a:r>
              <a:rPr lang="de-DE" sz="1400" b="1" dirty="0">
                <a:solidFill>
                  <a:srgbClr val="025249"/>
                </a:solidFill>
                <a:latin typeface="Source Sans Pro Semibold" charset="0"/>
                <a:ea typeface="Source Sans Pro Semibold" charset="0"/>
                <a:cs typeface="Source Sans Pro Semibold" charset="0"/>
              </a:rPr>
              <a:t>Zustand neu setzen</a:t>
            </a:r>
          </a:p>
        </p:txBody>
      </p:sp>
      <p:pic>
        <p:nvPicPr>
          <p:cNvPr id="25" name="Bild 24"/>
          <p:cNvPicPr>
            <a:picLocks noChangeAspect="1"/>
          </p:cNvPicPr>
          <p:nvPr/>
        </p:nvPicPr>
        <p:blipFill>
          <a:blip r:embed="rId3"/>
          <a:stretch>
            <a:fillRect/>
          </a:stretch>
        </p:blipFill>
        <p:spPr>
          <a:xfrm>
            <a:off x="2890068" y="1554820"/>
            <a:ext cx="3330900" cy="452344"/>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981220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a:t>
            </a:r>
            <a:endParaRPr lang="de-DE" dirty="0"/>
          </a:p>
        </p:txBody>
      </p:sp>
      <p:sp>
        <p:nvSpPr>
          <p:cNvPr id="3" name="Textfeld 2"/>
          <p:cNvSpPr txBox="1"/>
          <p:nvPr/>
        </p:nvSpPr>
        <p:spPr>
          <a:xfrm>
            <a:off x="605307" y="695459"/>
            <a:ext cx="7637172" cy="4524315"/>
          </a:xfrm>
          <a:prstGeom prst="rect">
            <a:avLst/>
          </a:prstGeom>
          <a:noFill/>
        </p:spPr>
        <p:txBody>
          <a:bodyPr wrap="square" rtlCol="0">
            <a:spAutoFit/>
          </a:bodyPr>
          <a:lstStyle/>
          <a:p>
            <a:r>
              <a:rPr lang="de-DE" dirty="0" smtClean="0"/>
              <a:t>Was sind Single-Page-Anwendungen und warum sollte ich sie bauen?</a:t>
            </a:r>
          </a:p>
          <a:p>
            <a:r>
              <a:rPr lang="de-DE" dirty="0"/>
              <a:t>	</a:t>
            </a:r>
            <a:r>
              <a:rPr lang="de-DE" dirty="0" smtClean="0"/>
              <a:t>Schwächen </a:t>
            </a:r>
            <a:r>
              <a:rPr lang="de-DE" dirty="0" err="1" smtClean="0"/>
              <a:t>bzw</a:t>
            </a:r>
            <a:r>
              <a:rPr lang="de-DE" dirty="0" smtClean="0"/>
              <a:t> Grenzen von </a:t>
            </a:r>
            <a:r>
              <a:rPr lang="de-DE" dirty="0" err="1" smtClean="0"/>
              <a:t>klassicher</a:t>
            </a:r>
            <a:r>
              <a:rPr lang="de-DE" dirty="0" smtClean="0"/>
              <a:t> Web-Anwendung</a:t>
            </a:r>
          </a:p>
          <a:p>
            <a:endParaRPr lang="de-DE" dirty="0"/>
          </a:p>
          <a:p>
            <a:r>
              <a:rPr lang="de-DE" dirty="0" smtClean="0"/>
              <a:t>Grundlagen von </a:t>
            </a:r>
            <a:r>
              <a:rPr lang="de-DE" dirty="0" err="1" smtClean="0"/>
              <a:t>React</a:t>
            </a:r>
            <a:endParaRPr lang="de-DE" dirty="0" smtClean="0"/>
          </a:p>
          <a:p>
            <a:r>
              <a:rPr lang="de-DE" dirty="0"/>
              <a:t>	</a:t>
            </a:r>
            <a:r>
              <a:rPr lang="de-DE" dirty="0" err="1" smtClean="0"/>
              <a:t>Rethinking</a:t>
            </a:r>
            <a:r>
              <a:rPr lang="de-DE" dirty="0" smtClean="0"/>
              <a:t> </a:t>
            </a:r>
            <a:r>
              <a:rPr lang="de-DE" dirty="0" err="1" smtClean="0"/>
              <a:t>best</a:t>
            </a:r>
            <a:r>
              <a:rPr lang="de-DE" dirty="0" smtClean="0"/>
              <a:t> </a:t>
            </a:r>
            <a:r>
              <a:rPr lang="de-DE" dirty="0" err="1" smtClean="0"/>
              <a:t>practices</a:t>
            </a:r>
            <a:r>
              <a:rPr lang="de-DE" dirty="0" smtClean="0"/>
              <a:t>: "wenn schon, denn schon"</a:t>
            </a:r>
          </a:p>
          <a:p>
            <a:r>
              <a:rPr lang="de-DE" dirty="0"/>
              <a:t>	</a:t>
            </a:r>
            <a:r>
              <a:rPr lang="de-DE" dirty="0" smtClean="0"/>
              <a:t>Komponenten und JSX</a:t>
            </a:r>
          </a:p>
          <a:p>
            <a:r>
              <a:rPr lang="de-DE" dirty="0"/>
              <a:t>	</a:t>
            </a:r>
            <a:r>
              <a:rPr lang="de-DE" dirty="0" smtClean="0"/>
              <a:t>Komponentenhierarchien =&gt; Anwendungen</a:t>
            </a:r>
          </a:p>
          <a:p>
            <a:endParaRPr lang="de-DE" dirty="0" smtClean="0"/>
          </a:p>
          <a:p>
            <a:r>
              <a:rPr lang="de-DE" dirty="0" smtClean="0"/>
              <a:t>Probleme von (großen) Komponentenhierarchien</a:t>
            </a:r>
          </a:p>
          <a:p>
            <a:r>
              <a:rPr lang="de-DE" dirty="0"/>
              <a:t>	</a:t>
            </a:r>
            <a:r>
              <a:rPr lang="de-DE" dirty="0" smtClean="0"/>
              <a:t>Pattern: Smart und </a:t>
            </a:r>
            <a:r>
              <a:rPr lang="de-DE" dirty="0" err="1" smtClean="0"/>
              <a:t>Dumb</a:t>
            </a:r>
            <a:r>
              <a:rPr lang="de-DE" dirty="0" smtClean="0"/>
              <a:t> Components</a:t>
            </a:r>
          </a:p>
          <a:p>
            <a:r>
              <a:rPr lang="de-DE" dirty="0"/>
              <a:t>	</a:t>
            </a:r>
            <a:r>
              <a:rPr lang="de-DE" dirty="0" smtClean="0"/>
              <a:t>Pattern: </a:t>
            </a:r>
            <a:r>
              <a:rPr lang="de-DE" dirty="0" err="1" smtClean="0"/>
              <a:t>Redux</a:t>
            </a:r>
            <a:r>
              <a:rPr lang="de-DE" dirty="0" smtClean="0"/>
              <a:t> (</a:t>
            </a:r>
            <a:r>
              <a:rPr lang="de-DE" dirty="0" err="1" smtClean="0"/>
              <a:t>bzw</a:t>
            </a:r>
            <a:r>
              <a:rPr lang="de-DE" dirty="0" smtClean="0"/>
              <a:t> externes State </a:t>
            </a:r>
            <a:r>
              <a:rPr lang="de-DE" dirty="0" err="1" smtClean="0"/>
              <a:t>Mgmgt</a:t>
            </a:r>
            <a:r>
              <a:rPr lang="de-DE" dirty="0" smtClean="0"/>
              <a:t>)</a:t>
            </a:r>
          </a:p>
          <a:p>
            <a:r>
              <a:rPr lang="de-DE" dirty="0"/>
              <a:t>	</a:t>
            </a:r>
            <a:r>
              <a:rPr lang="de-DE" dirty="0" smtClean="0"/>
              <a:t>Modulare Entwicklung: JavaScript </a:t>
            </a:r>
            <a:r>
              <a:rPr lang="de-DE" dirty="0" err="1" smtClean="0"/>
              <a:t>module</a:t>
            </a:r>
            <a:r>
              <a:rPr lang="de-DE" dirty="0" smtClean="0"/>
              <a:t> und </a:t>
            </a:r>
            <a:r>
              <a:rPr lang="de-DE" dirty="0" err="1" smtClean="0"/>
              <a:t>klassen</a:t>
            </a:r>
            <a:endParaRPr lang="de-DE" dirty="0" smtClean="0"/>
          </a:p>
          <a:p>
            <a:endParaRPr lang="de-DE" dirty="0" smtClean="0"/>
          </a:p>
          <a:p>
            <a:endParaRPr lang="de-DE" dirty="0" smtClean="0"/>
          </a:p>
          <a:p>
            <a:r>
              <a:rPr lang="de-DE" dirty="0" smtClean="0"/>
              <a:t>Grundlagen von </a:t>
            </a:r>
            <a:r>
              <a:rPr lang="de-DE" dirty="0" err="1" smtClean="0"/>
              <a:t>TypeScript</a:t>
            </a:r>
            <a:r>
              <a:rPr lang="de-DE" dirty="0" smtClean="0"/>
              <a:t> + wie sieht eine getypte </a:t>
            </a:r>
            <a:r>
              <a:rPr lang="de-DE" dirty="0" err="1" smtClean="0"/>
              <a:t>React</a:t>
            </a:r>
            <a:r>
              <a:rPr lang="de-DE" dirty="0" smtClean="0"/>
              <a:t> Komponente aus?</a:t>
            </a:r>
          </a:p>
          <a:p>
            <a:endParaRPr lang="de-DE" dirty="0"/>
          </a:p>
        </p:txBody>
      </p:sp>
    </p:spTree>
    <p:extLst>
      <p:ext uri="{BB962C8B-B14F-4D97-AF65-F5344CB8AC3E}">
        <p14:creationId xmlns:p14="http://schemas.microsoft.com/office/powerpoint/2010/main" val="14188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smtClean="0"/>
              <a:t>React</a:t>
            </a:r>
            <a:r>
              <a:rPr lang="de-DE" dirty="0" smtClean="0"/>
              <a:t>: Uni </a:t>
            </a:r>
            <a:r>
              <a:rPr lang="de-DE" dirty="0" err="1" smtClean="0"/>
              <a:t>directional</a:t>
            </a:r>
            <a:r>
              <a:rPr lang="de-DE" dirty="0" smtClean="0"/>
              <a:t> </a:t>
            </a:r>
            <a:r>
              <a:rPr lang="de-DE" dirty="0" err="1" smtClean="0"/>
              <a:t>dataflow</a:t>
            </a:r>
            <a:endParaRPr lang="de-DE" dirty="0"/>
          </a:p>
        </p:txBody>
      </p:sp>
      <p:sp>
        <p:nvSpPr>
          <p:cNvPr id="2" name="Rechteck 1"/>
          <p:cNvSpPr/>
          <p:nvPr/>
        </p:nvSpPr>
        <p:spPr>
          <a:xfrm>
            <a:off x="838200" y="914043"/>
            <a:ext cx="8978900" cy="5693866"/>
          </a:xfrm>
          <a:prstGeom prst="rect">
            <a:avLst/>
          </a:prstGeom>
        </p:spPr>
        <p:txBody>
          <a:bodyPr wrap="square">
            <a:spAutoFit/>
          </a:bodyPr>
          <a:lstStyle/>
          <a:p>
            <a:r>
              <a:rPr lang="de-DE" sz="1400" dirty="0" err="1" smtClean="0">
                <a:solidFill>
                  <a:srgbClr val="025249"/>
                </a:solidFill>
                <a:latin typeface="Source Code Pro" charset="0"/>
                <a:ea typeface="Source Code Pro" charset="0"/>
                <a:cs typeface="Source Code Pro" charset="0"/>
              </a:rPr>
              <a:t>class</a:t>
            </a:r>
            <a:r>
              <a:rPr lang="de-DE" sz="1400" dirty="0" smtClean="0">
                <a:solidFill>
                  <a:srgbClr val="025249"/>
                </a:solidFill>
                <a:latin typeface="Source Code Pro" charset="0"/>
                <a:ea typeface="Source Code Pro" charset="0"/>
                <a:cs typeface="Source Code Pro" charset="0"/>
              </a:rPr>
              <a:t> </a:t>
            </a:r>
            <a:r>
              <a:rPr lang="de-DE" sz="1400" b="1" dirty="0" err="1">
                <a:solidFill>
                  <a:srgbClr val="57A2C5"/>
                </a:solidFill>
                <a:latin typeface="Source Code Pro Semibold" charset="0"/>
                <a:ea typeface="Source Code Pro Semibold" charset="0"/>
                <a:cs typeface="Source Code Pro Semibold" charset="0"/>
              </a:rPr>
              <a:t>PasswordForm</a:t>
            </a:r>
            <a:r>
              <a:rPr lang="de-DE" sz="1400" dirty="0">
                <a:solidFill>
                  <a:srgbClr val="57A2C5"/>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extends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React.Component</a:t>
            </a:r>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onPasswordChange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 </a:t>
            </a:r>
            <a:r>
              <a:rPr lang="de-DE" sz="1400" dirty="0" err="1" smtClean="0">
                <a:solidFill>
                  <a:srgbClr val="EF7D1D"/>
                </a:solidFill>
                <a:latin typeface="Source Code Pro" charset="0"/>
                <a:ea typeface="Source Code Pro" charset="0"/>
                <a:cs typeface="Source Code Pro" charset="0"/>
              </a:rPr>
              <a:t>this.setState</a:t>
            </a:r>
            <a:r>
              <a:rPr lang="de-DE" sz="1400" dirty="0" smtClean="0">
                <a:solidFill>
                  <a:srgbClr val="025249"/>
                </a:solidFill>
                <a:latin typeface="Source Code Pro" charset="0"/>
                <a:ea typeface="Source Code Pro" charset="0"/>
                <a:cs typeface="Source Code Pro" charset="0"/>
              </a:rPr>
              <a:t>({</a:t>
            </a:r>
            <a:r>
              <a:rPr lang="de-DE" sz="1400" dirty="0" err="1" smtClean="0">
                <a:solidFill>
                  <a:srgbClr val="025249"/>
                </a:solidFill>
                <a:latin typeface="Source Code Pro" charset="0"/>
                <a:ea typeface="Source Code Pro" charset="0"/>
                <a:cs typeface="Source Code Pro" charset="0"/>
              </a:rPr>
              <a:t>password</a:t>
            </a:r>
            <a:r>
              <a:rPr lang="de-DE" sz="1400" dirty="0" smtClean="0">
                <a:solidFill>
                  <a:srgbClr val="025249"/>
                </a:solidFill>
                <a:latin typeface="Source Code Pro" charset="0"/>
                <a:ea typeface="Source Code Pro" charset="0"/>
                <a:cs typeface="Source Code Pro" charset="0"/>
              </a:rPr>
              <a:t>: </a:t>
            </a:r>
            <a:r>
              <a:rPr lang="de-DE" sz="1400" dirty="0" err="1" smtClean="0">
                <a:solidFill>
                  <a:srgbClr val="025249"/>
                </a:solidFill>
                <a:latin typeface="Source Code Pro" charset="0"/>
                <a:ea typeface="Source Code Pro" charset="0"/>
                <a:cs typeface="Source Code Pro" charset="0"/>
              </a:rPr>
              <a:t>newPassword</a:t>
            </a:r>
            <a:r>
              <a:rPr lang="de-DE" sz="1400" dirty="0" smtClean="0">
                <a:solidFill>
                  <a:srgbClr val="025249"/>
                </a:solidFill>
                <a:latin typeface="Source Code Pro" charset="0"/>
                <a:ea typeface="Source Code Pro" charset="0"/>
                <a:cs typeface="Source Code Pro" charset="0"/>
              </a:rPr>
              <a:t>);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smtClean="0">
                <a:solidFill>
                  <a:srgbClr val="025249"/>
                </a:solidFill>
                <a:latin typeface="Source Code Pro" charset="0"/>
                <a:ea typeface="Source Code Pro" charset="0"/>
                <a:cs typeface="Source Code Pro" charset="0"/>
              </a:rPr>
              <a:t>. . .</a:t>
            </a:r>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b="1" dirty="0" err="1">
                <a:solidFill>
                  <a:srgbClr val="EF7D1D"/>
                </a:solidFill>
                <a:latin typeface="Source Code Pro Semibold" charset="0"/>
                <a:ea typeface="Source Code Pro Semibold" charset="0"/>
                <a:cs typeface="Source Code Pro Semibold" charset="0"/>
              </a:rPr>
              <a:t>render</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this.state.password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this.checkPassword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 .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const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 0;</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return</a:t>
            </a:r>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input</a:t>
            </a:r>
            <a:r>
              <a:rPr lang="de-DE" sz="1400" dirty="0">
                <a:solidFill>
                  <a:srgbClr val="025249"/>
                </a:solidFill>
                <a:latin typeface="Source Code Pro" charset="0"/>
                <a:ea typeface="Source Code Pro" charset="0"/>
                <a:cs typeface="Source Code Pro" charset="0"/>
              </a:rPr>
              <a:t> type='</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value</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password</a:t>
            </a:r>
            <a:r>
              <a:rPr lang="de-DE" sz="1400" dirty="0">
                <a:solidFill>
                  <a:srgbClr val="025249"/>
                </a:solidFill>
                <a:latin typeface="Source Code Pro" charset="0"/>
                <a:ea typeface="Source Code Pro" charset="0"/>
                <a:cs typeface="Source Code Pro" charset="0"/>
              </a:rPr>
              <a:t>}</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onChange</a:t>
            </a:r>
            <a:r>
              <a:rPr lang="de-DE" sz="1400" dirty="0">
                <a:solidFill>
                  <a:srgbClr val="025249"/>
                </a:solidFill>
                <a:latin typeface="Source Code Pro" charset="0"/>
                <a:ea typeface="Source Code Pro" charset="0"/>
                <a:cs typeface="Source Code Pro" charset="0"/>
              </a:rPr>
              <a:t>={</a:t>
            </a:r>
            <a:r>
              <a:rPr lang="de-DE" sz="1400" b="1" dirty="0" err="1">
                <a:solidFill>
                  <a:srgbClr val="EF7D1D"/>
                </a:solidFill>
                <a:latin typeface="Source Code Pro Semibold" charset="0"/>
                <a:ea typeface="Source Code Pro Semibold" charset="0"/>
                <a:cs typeface="Source Code Pro Semibold" charset="0"/>
              </a:rPr>
              <a:t>event</a:t>
            </a:r>
            <a:r>
              <a:rPr lang="de-DE" sz="1400" b="1" dirty="0">
                <a:solidFill>
                  <a:srgbClr val="EF7D1D"/>
                </a:solidFill>
                <a:latin typeface="Source Code Pro Semibold" charset="0"/>
                <a:ea typeface="Source Code Pro Semibold" charset="0"/>
                <a:cs typeface="Source Code Pro Semibold" charset="0"/>
              </a:rPr>
              <a:t> =&gt; </a:t>
            </a:r>
            <a:r>
              <a:rPr lang="de-DE" sz="1400" b="1" dirty="0" err="1" smtClean="0">
                <a:solidFill>
                  <a:srgbClr val="EF7D1D"/>
                </a:solidFill>
                <a:latin typeface="Source Code Pro Semibold" charset="0"/>
                <a:ea typeface="Source Code Pro Semibold" charset="0"/>
                <a:cs typeface="Source Code Pro Semibold" charset="0"/>
              </a:rPr>
              <a:t>this.onPasswordChange</a:t>
            </a:r>
            <a:r>
              <a:rPr lang="de-DE" sz="1400" b="1" dirty="0" smtClean="0">
                <a:solidFill>
                  <a:srgbClr val="EF7D1D"/>
                </a:solidFill>
                <a:latin typeface="Source Code Pro Semibold" charset="0"/>
                <a:ea typeface="Source Code Pro Semibold" charset="0"/>
                <a:cs typeface="Source Code Pro Semibold" charset="0"/>
              </a:rPr>
              <a:t>(</a:t>
            </a:r>
            <a:r>
              <a:rPr lang="de-DE" sz="1400" b="1" dirty="0" err="1" smtClean="0">
                <a:solidFill>
                  <a:srgbClr val="EF7D1D"/>
                </a:solidFill>
                <a:latin typeface="Source Code Pro Semibold" charset="0"/>
                <a:ea typeface="Source Code Pro Semibold" charset="0"/>
                <a:cs typeface="Source Code Pro Semibold" charset="0"/>
              </a:rPr>
              <a:t>event.target.value</a:t>
            </a:r>
            <a:r>
              <a:rPr lang="de-DE" sz="1400" b="1" dirty="0">
                <a:solidFill>
                  <a:srgbClr val="EF7D1D"/>
                </a:solidFill>
                <a:latin typeface="Source Code Pro Semibold" charset="0"/>
                <a:ea typeface="Source Code Pro Semibold" charset="0"/>
                <a:cs typeface="Source Code Pro Semibold" charset="0"/>
              </a:rPr>
              <a:t>)} </a:t>
            </a:r>
            <a:r>
              <a:rPr lang="de-DE" sz="1400" dirty="0">
                <a:solidFill>
                  <a:srgbClr val="025249"/>
                </a:solidFill>
                <a:latin typeface="Source Code Pro" charset="0"/>
                <a:ea typeface="Source Code Pro" charset="0"/>
                <a:cs typeface="Source Code Pro" charset="0"/>
              </a:rPr>
              <a:t>/&gt;</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err="1">
                <a:solidFill>
                  <a:srgbClr val="57A2C5"/>
                </a:solidFill>
                <a:latin typeface="Source Code Pro Semibold" charset="0"/>
                <a:ea typeface="Source Code Pro Semibold" charset="0"/>
                <a:cs typeface="Source Code Pro Semibold" charset="0"/>
              </a:rPr>
              <a:t>CheckLabelList</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&gt; 0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='Label'&gt;{</a:t>
            </a:r>
            <a:r>
              <a:rPr lang="de-DE" sz="1400" dirty="0" err="1">
                <a:solidFill>
                  <a:srgbClr val="025249"/>
                </a:solidFill>
                <a:latin typeface="Source Code Pro" charset="0"/>
                <a:ea typeface="Source Code Pro" charset="0"/>
                <a:cs typeface="Source Code Pro" charset="0"/>
              </a:rPr>
              <a:t>failedChecks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failed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        &lt;div </a:t>
            </a:r>
            <a:r>
              <a:rPr lang="de-DE" sz="1400" dirty="0" err="1">
                <a:solidFill>
                  <a:srgbClr val="025249"/>
                </a:solidFill>
                <a:latin typeface="Source Code Pro" charset="0"/>
                <a:ea typeface="Source Code Pro" charset="0"/>
                <a:cs typeface="Source Code Pro" charset="0"/>
              </a:rPr>
              <a:t>className</a:t>
            </a:r>
            <a:r>
              <a:rPr lang="de-DE" sz="1400" dirty="0">
                <a:solidFill>
                  <a:srgbClr val="025249"/>
                </a:solidFill>
                <a:latin typeface="Source Code Pro" charset="0"/>
                <a:ea typeface="Source Code Pro" charset="0"/>
                <a:cs typeface="Source Code Pro" charset="0"/>
              </a:rPr>
              <a:t>='Label Label-</a:t>
            </a:r>
            <a:r>
              <a:rPr lang="de-DE" sz="1400" dirty="0" err="1">
                <a:solidFill>
                  <a:srgbClr val="025249"/>
                </a:solidFill>
                <a:latin typeface="Source Code Pro" charset="0"/>
                <a:ea typeface="Source Code Pro" charset="0"/>
                <a:cs typeface="Source Code Pro" charset="0"/>
              </a:rPr>
              <a:t>success</a:t>
            </a:r>
            <a:r>
              <a:rPr lang="de-DE" sz="1400" dirty="0">
                <a:solidFill>
                  <a:srgbClr val="025249"/>
                </a:solidFill>
                <a:latin typeface="Source Code Pro" charset="0"/>
                <a:ea typeface="Source Code Pro" charset="0"/>
                <a:cs typeface="Source Code Pro" charset="0"/>
              </a:rPr>
              <a:t>'&gt;All </a:t>
            </a:r>
            <a:r>
              <a:rPr lang="de-DE" sz="1400" dirty="0" err="1">
                <a:solidFill>
                  <a:srgbClr val="025249"/>
                </a:solidFill>
                <a:latin typeface="Source Code Pro" charset="0"/>
                <a:ea typeface="Source Code Pro" charset="0"/>
                <a:cs typeface="Source Code Pro" charset="0"/>
              </a:rPr>
              <a:t>checks</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passed</a:t>
            </a:r>
            <a:r>
              <a:rPr lang="de-DE" sz="1400" dirty="0">
                <a:solidFill>
                  <a:srgbClr val="025249"/>
                </a:solidFill>
                <a:latin typeface="Source Code Pro" charset="0"/>
                <a:ea typeface="Source Code Pro" charset="0"/>
                <a:cs typeface="Source Code Pro" charset="0"/>
              </a:rPr>
              <a:t>!&lt;/div&gt;</a:t>
            </a:r>
          </a:p>
          <a:p>
            <a:r>
              <a:rPr lang="de-DE" sz="1400" dirty="0">
                <a:solidFill>
                  <a:srgbClr val="025249"/>
                </a:solidFill>
                <a:latin typeface="Source Code Pro" charset="0"/>
                <a:ea typeface="Source Code Pro" charset="0"/>
                <a:cs typeface="Source Code Pro" charset="0"/>
              </a:rPr>
              <a:t>      }</a:t>
            </a:r>
          </a:p>
          <a:p>
            <a:endParaRPr lang="de-DE" sz="1400" dirty="0">
              <a:solidFill>
                <a:srgbClr val="025249"/>
              </a:solidFill>
              <a:latin typeface="Source Code Pro" charset="0"/>
              <a:ea typeface="Source Code Pro" charset="0"/>
              <a:cs typeface="Source Code Pro" charset="0"/>
            </a:endParaRPr>
          </a:p>
          <a:p>
            <a:r>
              <a:rPr lang="de-DE" sz="1400" dirty="0">
                <a:solidFill>
                  <a:srgbClr val="025249"/>
                </a:solidFill>
                <a:latin typeface="Source Code Pro" charset="0"/>
                <a:ea typeface="Source Code Pro" charset="0"/>
                <a:cs typeface="Source Code Pro" charset="0"/>
              </a:rPr>
              <a:t>      &lt;</a:t>
            </a:r>
            <a:r>
              <a:rPr lang="de-DE" sz="1400" b="1" dirty="0">
                <a:solidFill>
                  <a:srgbClr val="57A2C5"/>
                </a:solidFill>
                <a:latin typeface="Source Code Pro Semibold" charset="0"/>
                <a:ea typeface="Source Code Pro Semibold" charset="0"/>
                <a:cs typeface="Source Code Pro Semibold" charset="0"/>
              </a:rPr>
              <a:t>Button</a:t>
            </a:r>
            <a:r>
              <a:rPr lang="de-DE" sz="1400" dirty="0">
                <a:solidFill>
                  <a:srgbClr val="025249"/>
                </a:solidFill>
                <a:latin typeface="Source Code Pro" charset="0"/>
                <a:ea typeface="Source Code Pro" charset="0"/>
                <a:cs typeface="Source Code Pro" charset="0"/>
              </a:rPr>
              <a:t> </a:t>
            </a:r>
            <a:r>
              <a:rPr lang="de-DE" sz="1400" dirty="0" err="1">
                <a:solidFill>
                  <a:srgbClr val="025249"/>
                </a:solidFill>
                <a:latin typeface="Source Code Pro" charset="0"/>
                <a:ea typeface="Source Code Pro" charset="0"/>
                <a:cs typeface="Source Code Pro" charset="0"/>
              </a:rPr>
              <a:t>label</a:t>
            </a:r>
            <a:r>
              <a:rPr lang="de-DE" sz="1400" dirty="0">
                <a:solidFill>
                  <a:srgbClr val="025249"/>
                </a:solidFill>
                <a:latin typeface="Source Code Pro" charset="0"/>
                <a:ea typeface="Source Code Pro" charset="0"/>
                <a:cs typeface="Source Code Pro" charset="0"/>
              </a:rPr>
              <a:t>='Set Password' </a:t>
            </a:r>
            <a:r>
              <a:rPr lang="de-DE" sz="1400" dirty="0" err="1">
                <a:solidFill>
                  <a:srgbClr val="025249"/>
                </a:solidFill>
                <a:latin typeface="Source Code Pro" charset="0"/>
                <a:ea typeface="Source Code Pro" charset="0"/>
                <a:cs typeface="Source Code Pro" charset="0"/>
              </a:rPr>
              <a:t>enabled</a:t>
            </a:r>
            <a:r>
              <a:rPr lang="de-DE" sz="1400" dirty="0">
                <a:solidFill>
                  <a:srgbClr val="025249"/>
                </a:solidFill>
                <a:latin typeface="Source Code Pro" charset="0"/>
                <a:ea typeface="Source Code Pro" charset="0"/>
                <a:cs typeface="Source Code Pro" charset="0"/>
              </a:rPr>
              <a:t>={</a:t>
            </a:r>
            <a:r>
              <a:rPr lang="de-DE" sz="1400" dirty="0" err="1">
                <a:solidFill>
                  <a:srgbClr val="025249"/>
                </a:solidFill>
                <a:latin typeface="Source Code Pro" charset="0"/>
                <a:ea typeface="Source Code Pro" charset="0"/>
                <a:cs typeface="Source Code Pro" charset="0"/>
              </a:rPr>
              <a:t>isValidPassword</a:t>
            </a:r>
            <a:r>
              <a:rPr lang="de-DE" sz="1400" dirty="0">
                <a:solidFill>
                  <a:srgbClr val="025249"/>
                </a:solidFill>
                <a:latin typeface="Source Code Pro" charset="0"/>
                <a:ea typeface="Source Code Pro" charset="0"/>
                <a:cs typeface="Source Code Pro" charset="0"/>
              </a:rPr>
              <a:t>} /&gt;</a:t>
            </a:r>
          </a:p>
          <a:p>
            <a:r>
              <a:rPr lang="de-DE" sz="1400" dirty="0">
                <a:solidFill>
                  <a:srgbClr val="025249"/>
                </a:solidFill>
                <a:latin typeface="Source Code Pro" charset="0"/>
                <a:ea typeface="Source Code Pro" charset="0"/>
                <a:cs typeface="Source Code Pro" charset="0"/>
              </a:rPr>
              <a:t>    &lt;/div&gt;;</a:t>
            </a:r>
          </a:p>
          <a:p>
            <a:r>
              <a:rPr lang="de-DE" sz="1400" dirty="0">
                <a:solidFill>
                  <a:srgbClr val="025249"/>
                </a:solidFill>
                <a:latin typeface="Source Code Pro" charset="0"/>
                <a:ea typeface="Source Code Pro" charset="0"/>
                <a:cs typeface="Source Code Pro" charset="0"/>
              </a:rPr>
              <a:t>  }</a:t>
            </a:r>
          </a:p>
          <a:p>
            <a:r>
              <a:rPr lang="de-DE" sz="1400" dirty="0">
                <a:solidFill>
                  <a:srgbClr val="025249"/>
                </a:solidFill>
                <a:latin typeface="Source Code Pro" charset="0"/>
                <a:ea typeface="Source Code Pro" charset="0"/>
                <a:cs typeface="Source Code Pro" charset="0"/>
              </a:rPr>
              <a:t>}</a:t>
            </a:r>
          </a:p>
        </p:txBody>
      </p:sp>
      <p:sp>
        <p:nvSpPr>
          <p:cNvPr id="4" name="Rechteck 3"/>
          <p:cNvSpPr/>
          <p:nvPr/>
        </p:nvSpPr>
        <p:spPr>
          <a:xfrm>
            <a:off x="838200" y="914043"/>
            <a:ext cx="8394700" cy="5693866"/>
          </a:xfrm>
          <a:prstGeom prst="rect">
            <a:avLst/>
          </a:prstGeom>
          <a:solidFill>
            <a:srgbClr val="D4EBE9">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Bild 5"/>
          <p:cNvPicPr>
            <a:picLocks noChangeAspect="1"/>
          </p:cNvPicPr>
          <p:nvPr/>
        </p:nvPicPr>
        <p:blipFill>
          <a:blip r:embed="rId3"/>
          <a:stretch>
            <a:fillRect/>
          </a:stretch>
        </p:blipFill>
        <p:spPr>
          <a:xfrm>
            <a:off x="1134938" y="1091842"/>
            <a:ext cx="7164512" cy="4813657"/>
          </a:xfrm>
          <a:prstGeom prst="rect">
            <a:avLst/>
          </a:prstGeom>
        </p:spPr>
      </p:pic>
      <p:sp>
        <p:nvSpPr>
          <p:cNvPr id="3" name="Textfeld 2"/>
          <p:cNvSpPr txBox="1"/>
          <p:nvPr/>
        </p:nvSpPr>
        <p:spPr>
          <a:xfrm>
            <a:off x="0" y="6134100"/>
            <a:ext cx="9906000" cy="523220"/>
          </a:xfrm>
          <a:prstGeom prst="rect">
            <a:avLst/>
          </a:prstGeom>
          <a:noFill/>
        </p:spPr>
        <p:txBody>
          <a:bodyPr wrap="square" rtlCol="0">
            <a:spAutoFit/>
          </a:bodyPr>
          <a:lstStyle/>
          <a:p>
            <a:pPr algn="ctr"/>
            <a:r>
              <a:rPr lang="de-DE" sz="2800" b="1" dirty="0" smtClean="0">
                <a:solidFill>
                  <a:srgbClr val="025249"/>
                </a:solidFill>
                <a:latin typeface="Montserrat" charset="0"/>
                <a:ea typeface="Montserrat" charset="0"/>
                <a:cs typeface="Montserrat" charset="0"/>
              </a:rPr>
              <a:t>RESPOND TO EVENTS &amp; RENDER UI</a:t>
            </a:r>
            <a:endParaRPr lang="de-DE" sz="2800" b="1" dirty="0">
              <a:solidFill>
                <a:srgbClr val="025249"/>
              </a:solidFill>
              <a:latin typeface="Montserrat" charset="0"/>
              <a:ea typeface="Montserrat" charset="0"/>
              <a:cs typeface="Montserrat" charset="0"/>
            </a:endParaRPr>
          </a:p>
        </p:txBody>
      </p:sp>
    </p:spTree>
    <p:extLst>
      <p:ext uri="{BB962C8B-B14F-4D97-AF65-F5344CB8AC3E}">
        <p14:creationId xmlns:p14="http://schemas.microsoft.com/office/powerpoint/2010/main" val="1079905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Konsistenz durch </a:t>
            </a:r>
            <a:r>
              <a:rPr lang="de-DE" dirty="0" err="1" smtClean="0"/>
              <a:t>rendering</a:t>
            </a:r>
            <a:endParaRPr lang="de-DE" dirty="0"/>
          </a:p>
        </p:txBody>
      </p:sp>
      <p:sp>
        <p:nvSpPr>
          <p:cNvPr id="29" name="Textfeld 28"/>
          <p:cNvSpPr txBox="1"/>
          <p:nvPr/>
        </p:nvSpPr>
        <p:spPr>
          <a:xfrm>
            <a:off x="1970209" y="3549183"/>
            <a:ext cx="8512867" cy="2971519"/>
          </a:xfrm>
          <a:prstGeom prst="rect">
            <a:avLst/>
          </a:prstGeom>
          <a:noFill/>
        </p:spPr>
        <p:txBody>
          <a:bodyPr wrap="square" lIns="0" tIns="0" rIns="0" bIns="0" rtlCol="0">
            <a:spAutoFit/>
          </a:bodyPr>
          <a:lstStyle/>
          <a:p>
            <a:pPr>
              <a:lnSpc>
                <a:spcPct val="120000"/>
              </a:lnSpc>
            </a:pPr>
            <a:r>
              <a:rPr lang="en-US" sz="1463" dirty="0">
                <a:solidFill>
                  <a:srgbClr val="025249"/>
                </a:solidFill>
                <a:latin typeface="Source Code Pro" charset="0"/>
                <a:ea typeface="Source Code Pro" charset="0"/>
                <a:cs typeface="Source Code Pro" charset="0"/>
              </a:rPr>
              <a:t>class </a:t>
            </a:r>
            <a:r>
              <a:rPr lang="en-US" sz="1463" dirty="0" err="1" smtClean="0">
                <a:solidFill>
                  <a:srgbClr val="025249"/>
                </a:solidFill>
                <a:latin typeface="Source Code Pro" charset="0"/>
                <a:ea typeface="Source Code Pro" charset="0"/>
                <a:cs typeface="Source Code Pro" charset="0"/>
              </a:rPr>
              <a:t>GreetingDetail</a:t>
            </a:r>
            <a:r>
              <a:rPr lang="en-US" sz="1463" dirty="0" smtClean="0">
                <a:solidFill>
                  <a:srgbClr val="025249"/>
                </a:solidFill>
                <a:latin typeface="Source Code Pro" charset="0"/>
                <a:ea typeface="Source Code Pro" charset="0"/>
                <a:cs typeface="Source Code Pro" charset="0"/>
              </a:rPr>
              <a:t> extends </a:t>
            </a:r>
            <a:r>
              <a:rPr lang="en-US" sz="1463" dirty="0" err="1">
                <a:solidFill>
                  <a:srgbClr val="025249"/>
                </a:solidFill>
                <a:latin typeface="Source Code Pro" charset="0"/>
                <a:ea typeface="Source Code Pro" charset="0"/>
                <a:cs typeface="Source Code Pro" charset="0"/>
              </a:rPr>
              <a:t>React.Component</a:t>
            </a:r>
            <a:r>
              <a:rPr lang="en-US" sz="1463" dirty="0">
                <a:solidFill>
                  <a:srgbClr val="025249"/>
                </a:solidFill>
                <a:latin typeface="Source Code Pro" charset="0"/>
                <a:ea typeface="Source Code Pro" charset="0"/>
                <a:cs typeface="Source Code Pro" charset="0"/>
              </a:rPr>
              <a:t> {</a:t>
            </a:r>
          </a:p>
          <a:p>
            <a:pPr>
              <a:lnSpc>
                <a:spcPct val="120000"/>
              </a:lnSpc>
            </a:pPr>
            <a:r>
              <a:rPr lang="en-US" sz="1463" dirty="0">
                <a:solidFill>
                  <a:srgbClr val="025249"/>
                </a:solidFill>
                <a:latin typeface="Source Code Pro" charset="0"/>
                <a:ea typeface="Source Code Pro" charset="0"/>
                <a:cs typeface="Source Code Pro" charset="0"/>
              </a:rPr>
              <a:t>  render()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EF7D1D"/>
                </a:solidFill>
                <a:latin typeface="Source Code Pro" charset="0"/>
                <a:ea typeface="Source Code Pro" charset="0"/>
                <a:cs typeface="Source Code Pro" charset="0"/>
              </a:rPr>
              <a:t>   </a:t>
            </a:r>
            <a:r>
              <a:rPr lang="en-US" sz="1463" dirty="0" err="1" smtClean="0">
                <a:solidFill>
                  <a:srgbClr val="EF7D1D"/>
                </a:solidFill>
                <a:latin typeface="Source Code Pro" charset="0"/>
                <a:ea typeface="Source Code Pro" charset="0"/>
                <a:cs typeface="Source Code Pro" charset="0"/>
              </a:rPr>
              <a:t>const</a:t>
            </a:r>
            <a:r>
              <a:rPr lang="en-US" sz="1463"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saveDisabled</a:t>
            </a:r>
            <a:r>
              <a:rPr lang="en-US" sz="1463" dirty="0" smtClean="0">
                <a:solidFill>
                  <a:srgbClr val="EF7D1D"/>
                </a:solidFill>
                <a:latin typeface="Source Code Pro" charset="0"/>
                <a:ea typeface="Source Code Pro" charset="0"/>
                <a:cs typeface="Source Code Pro" charset="0"/>
              </a:rPr>
              <a:t> =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.name</a:t>
            </a:r>
            <a:r>
              <a:rPr lang="en-US" sz="1463" dirty="0" smtClean="0">
                <a:solidFill>
                  <a:srgbClr val="EF7D1D"/>
                </a:solidFill>
                <a:latin typeface="Source Code Pro" charset="0"/>
                <a:ea typeface="Source Code Pro" charset="0"/>
                <a:cs typeface="Source Code Pro" charset="0"/>
              </a:rPr>
              <a:t> &amp;&amp; </a:t>
            </a:r>
            <a:r>
              <a:rPr lang="en-US" sz="1463" dirty="0" err="1" smtClean="0">
                <a:solidFill>
                  <a:srgbClr val="EF7D1D"/>
                </a:solidFill>
                <a:latin typeface="Source Code Pro" charset="0"/>
                <a:ea typeface="Source Code Pro" charset="0"/>
                <a:cs typeface="Source Code Pro" charset="0"/>
              </a:rPr>
              <a:t>this.</a:t>
            </a:r>
            <a:r>
              <a:rPr lang="en-US" sz="1463" b="1" dirty="0" err="1" smtClean="0">
                <a:solidFill>
                  <a:srgbClr val="EF7D1D"/>
                </a:solidFill>
                <a:latin typeface="Source Code Pro" charset="0"/>
                <a:ea typeface="Source Code Pro" charset="0"/>
                <a:cs typeface="Source Code Pro" charset="0"/>
              </a:rPr>
              <a:t>state</a:t>
            </a:r>
            <a:r>
              <a:rPr lang="en-US" sz="1463" dirty="0" err="1" smtClean="0">
                <a:solidFill>
                  <a:srgbClr val="EF7D1D"/>
                </a:solidFill>
                <a:latin typeface="Source Code Pro" charset="0"/>
                <a:ea typeface="Source Code Pro" charset="0"/>
                <a:cs typeface="Source Code Pro" charset="0"/>
              </a:rPr>
              <a:t>.greeting</a:t>
            </a:r>
            <a:r>
              <a:rPr lang="en-US" sz="1463" dirty="0" smtClean="0">
                <a:solidFill>
                  <a:srgbClr val="EF7D1D"/>
                </a:solidFill>
                <a:latin typeface="Source Code Pro" charset="0"/>
                <a:ea typeface="Source Code Pro" charset="0"/>
                <a:cs typeface="Source Code Pro" charset="0"/>
              </a:rPr>
              <a:t>);</a:t>
            </a: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return &lt;div&gt;</a:t>
            </a:r>
          </a:p>
          <a:p>
            <a:pPr>
              <a:lnSpc>
                <a:spcPct val="120000"/>
              </a:lnSpc>
            </a:pPr>
            <a:r>
              <a:rPr lang="en-US" sz="1463" dirty="0">
                <a:solidFill>
                  <a:srgbClr val="025249"/>
                </a:solidFill>
                <a:latin typeface="Source Code Pro" charset="0"/>
                <a:ea typeface="Source Code Pro" charset="0"/>
                <a:cs typeface="Source Code Pro" charset="0"/>
              </a:rPr>
              <a:t>     &lt;</a:t>
            </a:r>
            <a:r>
              <a:rPr lang="en-US" sz="1463" dirty="0" smtClean="0">
                <a:solidFill>
                  <a:srgbClr val="025249"/>
                </a:solidFill>
                <a:latin typeface="Source Code Pro" charset="0"/>
                <a:ea typeface="Source Code Pro" charset="0"/>
                <a:cs typeface="Source Code Pro" charset="0"/>
              </a:rPr>
              <a:t>input ... /&gt;</a:t>
            </a:r>
            <a:endParaRPr lang="en-US" sz="1463" dirty="0">
              <a:solidFill>
                <a:srgbClr val="025249"/>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     &lt;input </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smtClean="0">
                <a:solidFill>
                  <a:srgbClr val="EF7D1D"/>
                </a:solidFill>
                <a:latin typeface="Source Code Pro" charset="0"/>
                <a:ea typeface="Source Code Pro" charset="0"/>
                <a:cs typeface="Source Code Pro" charset="0"/>
              </a:rPr>
              <a:t>&lt;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disabled</a:t>
            </a:r>
            <a:r>
              <a:rPr lang="de-DE" sz="1463" dirty="0" smtClean="0">
                <a:solidFill>
                  <a:srgbClr val="EF7D1D"/>
                </a:solidFill>
                <a:latin typeface="Source Code Pro" charset="0"/>
                <a:ea typeface="Source Code Pro" charset="0"/>
                <a:cs typeface="Source Code Pro" charset="0"/>
              </a:rPr>
              <a:t>={</a:t>
            </a:r>
            <a:r>
              <a:rPr lang="de-DE" sz="1463" b="1" dirty="0" err="1" smtClean="0">
                <a:solidFill>
                  <a:srgbClr val="EF7D1D"/>
                </a:solidFill>
                <a:latin typeface="Source Code Pro" charset="0"/>
                <a:ea typeface="Source Code Pro" charset="0"/>
                <a:cs typeface="Source Code Pro" charset="0"/>
              </a:rPr>
              <a:t>saveDisabled</a:t>
            </a:r>
            <a:r>
              <a:rPr lang="de-DE" sz="1463" dirty="0" smtClean="0">
                <a:solidFill>
                  <a:srgbClr val="EF7D1D"/>
                </a:solidFill>
                <a:latin typeface="Source Code Pro" charset="0"/>
                <a:ea typeface="Source Code Pro" charset="0"/>
                <a:cs typeface="Source Code Pro" charset="0"/>
              </a:rPr>
              <a:t>}&gt;Save&lt;/</a:t>
            </a:r>
            <a:r>
              <a:rPr lang="de-DE" sz="1463" dirty="0" err="1" smtClean="0">
                <a:solidFill>
                  <a:srgbClr val="EF7D1D"/>
                </a:solidFill>
                <a:latin typeface="Source Code Pro" charset="0"/>
                <a:ea typeface="Source Code Pro" charset="0"/>
                <a:cs typeface="Source Code Pro" charset="0"/>
              </a:rPr>
              <a:t>button</a:t>
            </a:r>
            <a:r>
              <a:rPr lang="de-DE" sz="1463" dirty="0" smtClean="0">
                <a:solidFill>
                  <a:srgbClr val="EF7D1D"/>
                </a:solidFill>
                <a:latin typeface="Source Code Pro" charset="0"/>
                <a:ea typeface="Source Code Pro" charset="0"/>
                <a:cs typeface="Source Code Pro" charset="0"/>
              </a:rPr>
              <a:t>&gt;</a:t>
            </a:r>
            <a:endParaRPr lang="en-US" sz="1463" dirty="0">
              <a:solidFill>
                <a:srgbClr val="EF7D1D"/>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   &lt;/div&gt;;</a:t>
            </a:r>
          </a:p>
          <a:p>
            <a:pPr>
              <a:lnSpc>
                <a:spcPct val="120000"/>
              </a:lnSpc>
            </a:pPr>
            <a:r>
              <a:rPr lang="en-US" sz="1463" dirty="0">
                <a:solidFill>
                  <a:srgbClr val="025249"/>
                </a:solidFill>
                <a:latin typeface="Source Code Pro" charset="0"/>
                <a:ea typeface="Source Code Pro" charset="0"/>
                <a:cs typeface="Source Code Pro" charset="0"/>
              </a:rPr>
              <a:t>  </a:t>
            </a: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smtClean="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grpSp>
        <p:nvGrpSpPr>
          <p:cNvPr id="4" name="Gruppierung 3"/>
          <p:cNvGrpSpPr/>
          <p:nvPr/>
        </p:nvGrpSpPr>
        <p:grpSpPr>
          <a:xfrm>
            <a:off x="3416382" y="1157375"/>
            <a:ext cx="3896803" cy="2075221"/>
            <a:chOff x="7280044" y="912677"/>
            <a:chExt cx="3142964" cy="1673768"/>
          </a:xfrm>
        </p:grpSpPr>
        <p:pic>
          <p:nvPicPr>
            <p:cNvPr id="21" name="Bild 20"/>
            <p:cNvPicPr>
              <a:picLocks noChangeAspect="1"/>
            </p:cNvPicPr>
            <p:nvPr/>
          </p:nvPicPr>
          <p:blipFill>
            <a:blip r:embed="rId3"/>
            <a:stretch>
              <a:fillRect/>
            </a:stretch>
          </p:blipFill>
          <p:spPr>
            <a:xfrm>
              <a:off x="7280044" y="912677"/>
              <a:ext cx="3142964" cy="1673768"/>
            </a:xfrm>
            <a:prstGeom prst="rect">
              <a:avLst/>
            </a:prstGeom>
          </p:spPr>
        </p:pic>
        <p:sp>
          <p:nvSpPr>
            <p:cNvPr id="27" name="Rechteck 26"/>
            <p:cNvSpPr/>
            <p:nvPr/>
          </p:nvSpPr>
          <p:spPr>
            <a:xfrm>
              <a:off x="7280044" y="912677"/>
              <a:ext cx="3142964" cy="1673767"/>
            </a:xfrm>
            <a:prstGeom prst="rect">
              <a:avLst/>
            </a:prstGeom>
            <a:noFill/>
            <a:ln>
              <a:solidFill>
                <a:srgbClr val="0252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5" name="Gerade Verbindung 10"/>
          <p:cNvCxnSpPr/>
          <p:nvPr/>
        </p:nvCxnSpPr>
        <p:spPr>
          <a:xfrm flipV="1">
            <a:off x="1970209" y="1513135"/>
            <a:ext cx="0" cy="136369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7" name="Gerade Verbindung 10"/>
          <p:cNvCxnSpPr/>
          <p:nvPr/>
        </p:nvCxnSpPr>
        <p:spPr>
          <a:xfrm flipH="1" flipV="1">
            <a:off x="1999109" y="1515961"/>
            <a:ext cx="1279802" cy="6239"/>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49" name="Gerade Verbindung 10"/>
          <p:cNvCxnSpPr/>
          <p:nvPr/>
        </p:nvCxnSpPr>
        <p:spPr>
          <a:xfrm flipH="1" flipV="1">
            <a:off x="1970209" y="2207033"/>
            <a:ext cx="1308701" cy="6380"/>
          </a:xfrm>
          <a:prstGeom prst="line">
            <a:avLst/>
          </a:prstGeom>
          <a:ln w="25400">
            <a:solidFill>
              <a:srgbClr val="41719C"/>
            </a:solidFill>
            <a:prstDash val="sysDash"/>
            <a:bevel/>
          </a:ln>
          <a:effectLst/>
        </p:spPr>
        <p:style>
          <a:lnRef idx="2">
            <a:schemeClr val="accent1"/>
          </a:lnRef>
          <a:fillRef idx="0">
            <a:schemeClr val="accent1"/>
          </a:fillRef>
          <a:effectRef idx="1">
            <a:schemeClr val="accent1"/>
          </a:effectRef>
          <a:fontRef idx="minor">
            <a:schemeClr val="tx1"/>
          </a:fontRef>
        </p:style>
      </p:cxnSp>
      <p:cxnSp>
        <p:nvCxnSpPr>
          <p:cNvPr id="50" name="Gerade Verbindung 10"/>
          <p:cNvCxnSpPr/>
          <p:nvPr/>
        </p:nvCxnSpPr>
        <p:spPr>
          <a:xfrm flipH="1" flipV="1">
            <a:off x="1970209" y="2885762"/>
            <a:ext cx="1308700" cy="6380"/>
          </a:xfrm>
          <a:prstGeom prst="line">
            <a:avLst/>
          </a:prstGeom>
          <a:ln w="25400">
            <a:solidFill>
              <a:srgbClr val="41719C"/>
            </a:solidFill>
            <a:prstDash val="sysDash"/>
            <a:bevel/>
            <a:headEnd type="triangle" w="lg" len="lg"/>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4946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 Daten vom Server laden</a:t>
            </a:r>
            <a:endParaRPr lang="de-DE" dirty="0"/>
          </a:p>
        </p:txBody>
      </p:sp>
      <p:sp>
        <p:nvSpPr>
          <p:cNvPr id="29" name="Textfeld 28"/>
          <p:cNvSpPr txBox="1"/>
          <p:nvPr/>
        </p:nvSpPr>
        <p:spPr>
          <a:xfrm>
            <a:off x="1393133" y="1437049"/>
            <a:ext cx="8512867" cy="4862485"/>
          </a:xfrm>
          <a:prstGeom prst="rect">
            <a:avLst/>
          </a:prstGeom>
          <a:noFill/>
        </p:spPr>
        <p:txBody>
          <a:bodyPr wrap="square" lIns="0" tIns="0" rIns="0" bIns="0" rtlCol="0">
            <a:spAutoFit/>
          </a:bodyPr>
          <a:lstStyle/>
          <a:p>
            <a:pPr>
              <a:lnSpc>
                <a:spcPct val="120000"/>
              </a:lnSpc>
            </a:pPr>
            <a:r>
              <a:rPr lang="de-DE" sz="1463" dirty="0" err="1">
                <a:solidFill>
                  <a:srgbClr val="025249"/>
                </a:solidFill>
                <a:latin typeface="Source Code Pro" charset="0"/>
                <a:ea typeface="Source Code Pro" charset="0"/>
                <a:cs typeface="Source Code Pro" charset="0"/>
              </a:rPr>
              <a:t>c</a:t>
            </a:r>
            <a:r>
              <a:rPr lang="de-DE" sz="1463" dirty="0" err="1" smtClean="0">
                <a:solidFill>
                  <a:srgbClr val="025249"/>
                </a:solidFill>
                <a:latin typeface="Source Code Pro" charset="0"/>
                <a:ea typeface="Source Code Pro" charset="0"/>
                <a:cs typeface="Source Code Pro" charset="0"/>
              </a:rPr>
              <a:t>lass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GreetingController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extends</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React.Component</a:t>
            </a: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1.</a:t>
            </a:r>
            <a:r>
              <a:rPr lang="de-DE" sz="1463" dirty="0" smtClean="0">
                <a:solidFill>
                  <a:srgbClr val="025249"/>
                </a:solidFill>
                <a:latin typeface="Source Code Pro" charset="0"/>
                <a:ea typeface="Source Code Pro" charset="0"/>
                <a:cs typeface="Source Code Pro" charset="0"/>
              </a:rPr>
              <a:t> Komponente wurde im DOM gerendert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async</a:t>
            </a:r>
            <a:r>
              <a:rPr lang="mr-IN" sz="1463" dirty="0" smtClean="0">
                <a:solidFill>
                  <a:srgbClr val="025249"/>
                </a:solidFill>
                <a:latin typeface="Source Code Pro" charset="0"/>
                <a:ea typeface="Source Code Pro" charset="0"/>
                <a:cs typeface="Source Code Pro" charset="0"/>
              </a:rPr>
              <a:t> </a:t>
            </a:r>
            <a:r>
              <a:rPr lang="de-DE" sz="1463" b="1" dirty="0" err="1" smtClean="0">
                <a:solidFill>
                  <a:srgbClr val="EF7D1D"/>
                </a:solidFill>
                <a:latin typeface="Source Code Pro" charset="0"/>
                <a:ea typeface="Source Code Pro" charset="0"/>
                <a:cs typeface="Source Code Pro" charset="0"/>
              </a:rPr>
              <a:t>componentDidMount</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a:t>
            </a:r>
            <a:r>
              <a:rPr lang="mr-IN" sz="1463" dirty="0">
                <a:solidFill>
                  <a:srgbClr val="025249"/>
                </a:solidFill>
                <a:latin typeface="Source Code Pro" charset="0"/>
                <a:ea typeface="Source Code Pro" charset="0"/>
                <a:cs typeface="Source Code Pro" charset="0"/>
              </a:rPr>
              <a:t> =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b="1" dirty="0" err="1">
                <a:solidFill>
                  <a:srgbClr val="EF7D1D"/>
                </a:solidFill>
                <a:latin typeface="Source Code Pro" charset="0"/>
                <a:ea typeface="Source Code Pro" charset="0"/>
                <a:cs typeface="Source Code Pro" charset="0"/>
              </a:rPr>
              <a:t>fetch</a:t>
            </a:r>
            <a:r>
              <a:rPr lang="mr-IN" sz="1463" dirty="0" smtClean="0">
                <a:solidFill>
                  <a:srgbClr val="EF7D1D"/>
                </a:solidFill>
                <a:latin typeface="Source Code Pro" charset="0"/>
                <a:ea typeface="Source Code Pro" charset="0"/>
                <a:cs typeface="Source Code Pro" charset="0"/>
              </a:rPr>
              <a:t>(</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api</a:t>
            </a:r>
            <a:r>
              <a:rPr lang="de-DE" sz="1463" dirty="0" smtClean="0">
                <a:solidFill>
                  <a:srgbClr val="EF7D1D"/>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EF7D1D"/>
                </a:solidFill>
                <a:latin typeface="Source Code Pro" charset="0"/>
                <a:ea typeface="Source Code Pro" charset="0"/>
                <a:cs typeface="Source Code Pro" charset="0"/>
              </a:rPr>
              <a:t>"</a:t>
            </a:r>
            <a:r>
              <a:rPr lang="mr-IN" sz="1463" dirty="0" smtClean="0">
                <a:solidFill>
                  <a:srgbClr val="EF7D1D"/>
                </a:solidFill>
                <a:latin typeface="Source Code Pro" charset="0"/>
                <a:ea typeface="Source Code Pro" charset="0"/>
                <a:cs typeface="Source Code Pro" charset="0"/>
              </a:rPr>
              <a:t>)</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mr-IN" sz="1463" dirty="0" err="1" smtClean="0">
                <a:solidFill>
                  <a:srgbClr val="025249"/>
                </a:solidFill>
                <a:latin typeface="Source Code Pro" charset="0"/>
                <a:ea typeface="Source Code Pro" charset="0"/>
                <a:cs typeface="Source Code Pro" charset="0"/>
              </a:rPr>
              <a:t>const</a:t>
            </a:r>
            <a:r>
              <a:rPr lang="mr-IN"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greetingsAsJson</a:t>
            </a:r>
            <a:r>
              <a:rPr lang="de-DE" sz="1463" dirty="0" smtClean="0">
                <a:solidFill>
                  <a:srgbClr val="025249"/>
                </a:solidFill>
                <a:latin typeface="Source Code Pro" charset="0"/>
                <a:ea typeface="Source Code Pro" charset="0"/>
                <a:cs typeface="Source Code Pro" charset="0"/>
              </a:rPr>
              <a:t> </a:t>
            </a:r>
            <a:r>
              <a:rPr lang="mr-IN" sz="1463" dirty="0" smtClean="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await</a:t>
            </a:r>
            <a:r>
              <a:rPr lang="mr-IN" sz="1463" dirty="0">
                <a:solidFill>
                  <a:srgbClr val="025249"/>
                </a:solidFill>
                <a:latin typeface="Source Code Pro" charset="0"/>
                <a:ea typeface="Source Code Pro" charset="0"/>
                <a:cs typeface="Source Code Pro" charset="0"/>
              </a:rPr>
              <a:t> </a:t>
            </a:r>
            <a:r>
              <a:rPr lang="mr-IN" sz="1463" dirty="0" err="1">
                <a:solidFill>
                  <a:srgbClr val="025249"/>
                </a:solidFill>
                <a:latin typeface="Source Code Pro" charset="0"/>
                <a:ea typeface="Source Code Pro" charset="0"/>
                <a:cs typeface="Source Code Pro" charset="0"/>
              </a:rPr>
              <a:t>response.json</a:t>
            </a:r>
            <a:r>
              <a:rPr lang="mr-IN" sz="1463" dirty="0" smtClean="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2.</a:t>
            </a:r>
            <a:r>
              <a:rPr lang="de-DE" sz="1463" dirty="0" smtClean="0">
                <a:solidFill>
                  <a:srgbClr val="025249"/>
                </a:solidFill>
                <a:latin typeface="Source Code Pro" charset="0"/>
                <a:ea typeface="Source Code Pro" charset="0"/>
                <a:cs typeface="Source Code Pro" charset="0"/>
              </a:rPr>
              <a:t> Daten sind geladen =&gt; State setzen =&gt; neu rendern</a:t>
            </a:r>
            <a:r>
              <a:rPr lang="mr-IN" sz="1463" dirty="0" smtClean="0">
                <a:solidFill>
                  <a:srgbClr val="025249"/>
                </a:solidFill>
                <a:latin typeface="Source Code Pro" charset="0"/>
                <a:ea typeface="Source Code Pro" charset="0"/>
                <a:cs typeface="Source Code Pro" charset="0"/>
              </a:rPr>
              <a: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EF7D1D"/>
                </a:solidFill>
                <a:latin typeface="Source Code Pro" charset="0"/>
                <a:ea typeface="Source Code Pro" charset="0"/>
                <a:cs typeface="Source Code Pro" charset="0"/>
              </a:rPr>
              <a:t>    </a:t>
            </a:r>
            <a:r>
              <a:rPr lang="mr-IN" sz="1463" dirty="0" err="1" smtClean="0">
                <a:solidFill>
                  <a:srgbClr val="EF7D1D"/>
                </a:solidFill>
                <a:latin typeface="Source Code Pro" charset="0"/>
                <a:ea typeface="Source Code Pro" charset="0"/>
                <a:cs typeface="Source Code Pro" charset="0"/>
              </a:rPr>
              <a:t>this.</a:t>
            </a:r>
            <a:r>
              <a:rPr lang="mr-IN" sz="1463" b="1" dirty="0" err="1" smtClean="0">
                <a:solidFill>
                  <a:srgbClr val="EF7D1D"/>
                </a:solidFill>
                <a:latin typeface="Source Code Pro" charset="0"/>
                <a:ea typeface="Source Code Pro" charset="0"/>
                <a:cs typeface="Source Code Pro" charset="0"/>
              </a:rPr>
              <a:t>setState</a:t>
            </a:r>
            <a:r>
              <a:rPr lang="mr-IN" sz="1463" dirty="0">
                <a:solidFill>
                  <a:srgbClr val="EF7D1D"/>
                </a:solidFill>
                <a:latin typeface="Source Code Pro" charset="0"/>
                <a:ea typeface="Source Code Pro" charset="0"/>
                <a:cs typeface="Source Code Pro" charset="0"/>
              </a:rPr>
              <a:t>({</a:t>
            </a:r>
            <a:r>
              <a:rPr lang="mr-IN" sz="1463" dirty="0" err="1">
                <a:solidFill>
                  <a:srgbClr val="EF7D1D"/>
                </a:solidFill>
                <a:latin typeface="Source Code Pro" charset="0"/>
                <a:ea typeface="Source Code Pro" charset="0"/>
                <a:cs typeface="Source Code Pro" charset="0"/>
              </a:rPr>
              <a:t>greetings</a:t>
            </a:r>
            <a:r>
              <a:rPr lang="mr-IN" sz="1463" dirty="0">
                <a:solidFill>
                  <a:srgbClr val="EF7D1D"/>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greetingsAsJson</a:t>
            </a:r>
            <a:r>
              <a:rPr lang="de-DE" sz="1463" dirty="0">
                <a:solidFill>
                  <a:srgbClr val="EF7D1D"/>
                </a:solidFill>
                <a:latin typeface="Source Code Pro" charset="0"/>
                <a:ea typeface="Source Code Pro" charset="0"/>
                <a:cs typeface="Source Code Pro" charset="0"/>
              </a:rPr>
              <a:t> </a:t>
            </a:r>
            <a:r>
              <a:rPr lang="mr-IN" sz="1463" dirty="0" smtClean="0">
                <a:solidFill>
                  <a:srgbClr val="EF7D1D"/>
                </a:solidFill>
                <a:latin typeface="Source Code Pro" charset="0"/>
                <a:ea typeface="Source Code Pro" charset="0"/>
                <a:cs typeface="Source Code Pro" charset="0"/>
              </a:rPr>
              <a:t>});</a:t>
            </a:r>
            <a:endParaRPr lang="de-DE" sz="1463" dirty="0" smtClean="0">
              <a:solidFill>
                <a:srgbClr val="EF7D1D"/>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render</a:t>
            </a:r>
            <a:r>
              <a:rPr lang="de-DE" sz="1463" dirty="0" smtClean="0">
                <a:solidFill>
                  <a:srgbClr val="025249"/>
                </a:solidFill>
                <a:latin typeface="Source Code Pro" charset="0"/>
                <a:ea typeface="Source Code Pro" charset="0"/>
                <a:cs typeface="Source Code Pro" charset="0"/>
              </a:rPr>
              <a:t>() { </a:t>
            </a:r>
          </a:p>
          <a:p>
            <a:pPr>
              <a:lnSpc>
                <a:spcPct val="120000"/>
              </a:lnSpc>
            </a:pPr>
            <a:endParaRPr lang="de-DE" sz="1463" dirty="0">
              <a:solidFill>
                <a:srgbClr val="025249"/>
              </a:solidFill>
              <a:latin typeface="Source Code Pro" charset="0"/>
              <a:ea typeface="Source Code Pro" charset="0"/>
              <a:cs typeface="Source Code Pro" charset="0"/>
            </a:endParaRPr>
          </a:p>
          <a:p>
            <a:pPr>
              <a:lnSpc>
                <a:spcPct val="120000"/>
              </a:lnSpc>
            </a:pPr>
            <a:r>
              <a:rPr lang="de-DE" sz="1463" dirty="0" smtClean="0">
                <a:solidFill>
                  <a:srgbClr val="025249"/>
                </a:solidFill>
                <a:latin typeface="Source Code Pro" charset="0"/>
                <a:ea typeface="Source Code Pro" charset="0"/>
                <a:cs typeface="Source Code Pro" charset="0"/>
              </a:rPr>
              <a:t>    // </a:t>
            </a:r>
            <a:r>
              <a:rPr lang="de-DE" sz="1463" dirty="0" smtClean="0">
                <a:solidFill>
                  <a:srgbClr val="EF7D1D"/>
                </a:solidFill>
                <a:latin typeface="Source Code Pro" charset="0"/>
                <a:ea typeface="Source Code Pro" charset="0"/>
                <a:cs typeface="Source Code Pro" charset="0"/>
              </a:rPr>
              <a:t>3.</a:t>
            </a:r>
            <a:r>
              <a:rPr lang="de-DE" sz="1463" dirty="0" smtClean="0">
                <a:solidFill>
                  <a:srgbClr val="025249"/>
                </a:solidFill>
                <a:latin typeface="Source Code Pro" charset="0"/>
                <a:ea typeface="Source Code Pro" charset="0"/>
                <a:cs typeface="Source Code Pro" charset="0"/>
              </a:rPr>
              <a:t> Daten anzeigen</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&lt;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EF7D1D"/>
                </a:solidFill>
                <a:latin typeface="Source Code Pro" charset="0"/>
                <a:ea typeface="Source Code Pro" charset="0"/>
                <a:cs typeface="Source Code Pro" charset="0"/>
              </a:rPr>
              <a:t>this.</a:t>
            </a:r>
            <a:r>
              <a:rPr lang="de-DE" sz="1463" b="1" dirty="0" err="1" smtClean="0">
                <a:solidFill>
                  <a:srgbClr val="EF7D1D"/>
                </a:solidFill>
                <a:latin typeface="Source Code Pro" charset="0"/>
                <a:ea typeface="Source Code Pro" charset="0"/>
                <a:cs typeface="Source Code Pro" charset="0"/>
              </a:rPr>
              <a:t>state</a:t>
            </a:r>
            <a:r>
              <a:rPr lang="de-DE" sz="1463" dirty="0" err="1" smtClean="0">
                <a:solidFill>
                  <a:srgbClr val="EF7D1D"/>
                </a:solidFill>
                <a:latin typeface="Source Code Pro" charset="0"/>
                <a:ea typeface="Source Code Pro" charset="0"/>
                <a:cs typeface="Source Code Pro" charset="0"/>
              </a:rPr>
              <a:t>.greetings</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8513784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Beispiel: Routing und </a:t>
            </a:r>
            <a:r>
              <a:rPr lang="de-DE" dirty="0" err="1" smtClean="0"/>
              <a:t>Deep</a:t>
            </a:r>
            <a:r>
              <a:rPr lang="de-DE" dirty="0" smtClean="0"/>
              <a:t> Links</a:t>
            </a:r>
            <a:endParaRPr lang="de-DE" dirty="0"/>
          </a:p>
        </p:txBody>
      </p:sp>
      <p:sp>
        <p:nvSpPr>
          <p:cNvPr id="5" name="Textfeld 4"/>
          <p:cNvSpPr txBox="1"/>
          <p:nvPr/>
        </p:nvSpPr>
        <p:spPr>
          <a:xfrm>
            <a:off x="271529" y="1192350"/>
            <a:ext cx="9362941" cy="5132624"/>
          </a:xfrm>
          <a:prstGeom prst="rect">
            <a:avLst/>
          </a:prstGeom>
          <a:noFill/>
        </p:spPr>
        <p:txBody>
          <a:bodyPr wrap="square" lIns="0" tIns="0" rIns="0" bIns="0" rtlCol="0">
            <a:spAutoFit/>
          </a:bodyPr>
          <a:lstStyle/>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from</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a:t>
            </a:r>
          </a:p>
          <a:p>
            <a:pPr>
              <a:lnSpc>
                <a:spcPct val="120000"/>
              </a:lnSpc>
            </a:pPr>
            <a:r>
              <a:rPr lang="de-DE" sz="1463" dirty="0" err="1" smtClean="0">
                <a:solidFill>
                  <a:srgbClr val="025249"/>
                </a:solidFill>
                <a:latin typeface="Source Code Pro" charset="0"/>
                <a:ea typeface="Source Code Pro" charset="0"/>
                <a:cs typeface="Source Code Pro" charset="0"/>
              </a:rPr>
              <a:t>import</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HashRouter</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as</a:t>
            </a:r>
            <a:r>
              <a:rPr lang="de-DE" sz="1463" dirty="0">
                <a:solidFill>
                  <a:srgbClr val="025249"/>
                </a:solidFill>
                <a:latin typeface="Source Code Pro" charset="0"/>
                <a:ea typeface="Source Code Pro" charset="0"/>
                <a:cs typeface="Source Code Pro" charset="0"/>
              </a:rPr>
              <a:t> Router, Route, Switch} </a:t>
            </a:r>
            <a:r>
              <a:rPr lang="de-DE" sz="1463" dirty="0" err="1">
                <a:solidFill>
                  <a:srgbClr val="025249"/>
                </a:solidFill>
                <a:latin typeface="Source Code Pro" charset="0"/>
                <a:ea typeface="Source Code Pro" charset="0"/>
                <a:cs typeface="Source Code Pro" charset="0"/>
              </a:rPr>
              <a:t>from</a:t>
            </a:r>
            <a:r>
              <a:rPr lang="de-DE" sz="1463" dirty="0">
                <a:solidFill>
                  <a:srgbClr val="025249"/>
                </a:solidFill>
                <a:latin typeface="Source Code Pro" charset="0"/>
                <a:ea typeface="Source Code Pro" charset="0"/>
                <a:cs typeface="Source Code Pro" charset="0"/>
              </a:rPr>
              <a:t> "</a:t>
            </a:r>
            <a:r>
              <a:rPr lang="de-DE" sz="1463" dirty="0" err="1">
                <a:solidFill>
                  <a:srgbClr val="025249"/>
                </a:solidFill>
                <a:latin typeface="Source Code Pro" charset="0"/>
                <a:ea typeface="Source Code Pro" charset="0"/>
                <a:cs typeface="Source Code Pro" charset="0"/>
              </a:rPr>
              <a:t>react</a:t>
            </a:r>
            <a:r>
              <a:rPr lang="de-DE" sz="1463" dirty="0">
                <a:solidFill>
                  <a:srgbClr val="025249"/>
                </a:solidFill>
                <a:latin typeface="Source Code Pro" charset="0"/>
                <a:ea typeface="Source Code Pro" charset="0"/>
                <a:cs typeface="Source Code Pro" charset="0"/>
              </a:rPr>
              <a:t>-router-dom</a:t>
            </a:r>
            <a:r>
              <a:rPr lang="de-DE" sz="1463" dirty="0" smtClean="0">
                <a:solidFill>
                  <a:srgbClr val="025249"/>
                </a:solidFill>
                <a:latin typeface="Source Code Pro" charset="0"/>
                <a:ea typeface="Source Code Pro" charset="0"/>
                <a:cs typeface="Source Code Pro" charset="0"/>
              </a:rPr>
              <a:t>";</a:t>
            </a:r>
          </a:p>
          <a:p>
            <a:pPr>
              <a:lnSpc>
                <a:spcPct val="120000"/>
              </a:lnSpc>
            </a:pP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err="1" smtClean="0">
                <a:solidFill>
                  <a:srgbClr val="025249"/>
                </a:solidFill>
                <a:latin typeface="Source Code Pro" charset="0"/>
                <a:ea typeface="Source Code Pro" charset="0"/>
                <a:cs typeface="Source Code Pro" charset="0"/>
              </a:rPr>
              <a:t>function</a:t>
            </a:r>
            <a:r>
              <a:rPr lang="de-DE" sz="1463" dirty="0" smtClean="0">
                <a:solidFill>
                  <a:srgbClr val="025249"/>
                </a:solidFill>
                <a:latin typeface="Source Code Pro" charset="0"/>
                <a:ea typeface="Source Code Pro" charset="0"/>
                <a:cs typeface="Source Code Pro" charset="0"/>
              </a:rPr>
              <a:t> Layout()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025249"/>
                </a:solidFill>
                <a:latin typeface="Source Code Pro" charset="0"/>
                <a:ea typeface="Source Code Pro" charset="0"/>
                <a:cs typeface="Source Code Pro" charset="0"/>
              </a:rPr>
              <a:t>return</a:t>
            </a: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dirty="0">
                <a:solidFill>
                  <a:srgbClr val="025249"/>
                </a:solidFill>
                <a:latin typeface="Source Code Pro" charset="0"/>
                <a:ea typeface="Source Code Pro" charset="0"/>
                <a:cs typeface="Source Code Pro" charset="0"/>
              </a:rPr>
              <a:t>h1&gt;</a:t>
            </a:r>
            <a:r>
              <a:rPr lang="de-DE" sz="1463" dirty="0" err="1">
                <a:solidFill>
                  <a:srgbClr val="025249"/>
                </a:solidFill>
                <a:latin typeface="Source Code Pro" charset="0"/>
                <a:ea typeface="Source Code Pro" charset="0"/>
                <a:cs typeface="Source Code Pro" charset="0"/>
              </a:rPr>
              <a:t>Greetings</a:t>
            </a:r>
            <a:r>
              <a:rPr lang="de-DE" sz="1463" dirty="0">
                <a:solidFill>
                  <a:srgbClr val="025249"/>
                </a:solidFill>
                <a:latin typeface="Source Code Pro" charset="0"/>
                <a:ea typeface="Source Code Pro" charset="0"/>
                <a:cs typeface="Source Code Pro" charset="0"/>
              </a:rPr>
              <a:t>&lt;/h1</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a:t>
            </a:r>
            <a:r>
              <a:rPr lang="de-DE" sz="1463" dirty="0" err="1">
                <a:solidFill>
                  <a:srgbClr val="025249"/>
                </a:solidFill>
                <a:latin typeface="Source Code Pro" charset="0"/>
                <a:ea typeface="Source Code Pro" charset="0"/>
                <a:cs typeface="Source Code Pro" charset="0"/>
              </a:rPr>
              <a:t>greet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greetingId</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GreetingDisplay</a:t>
            </a:r>
            <a:r>
              <a:rPr lang="de-DE" sz="1463" dirty="0" smtClean="0">
                <a:solidFill>
                  <a:srgbClr val="025249"/>
                </a:solidFill>
                <a:latin typeface="Source Code Pro" charset="0"/>
                <a:ea typeface="Source Code Pro" charset="0"/>
                <a:cs typeface="Source Code Pro" charset="0"/>
              </a:rPr>
              <a:t>} /&gt; </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path</a:t>
            </a:r>
            <a:r>
              <a:rPr lang="de-DE" sz="1463" dirty="0">
                <a:solidFill>
                  <a:srgbClr val="025249"/>
                </a:solidFill>
                <a:latin typeface="Source Code Pro" charset="0"/>
                <a:ea typeface="Source Code Pro" charset="0"/>
                <a:cs typeface="Source Code Pro" charset="0"/>
              </a:rPr>
              <a:t>="/" </a:t>
            </a:r>
            <a:r>
              <a:rPr lang="de-DE" sz="1463" dirty="0" err="1">
                <a:solidFill>
                  <a:srgbClr val="EF7D1D"/>
                </a:solidFill>
                <a:latin typeface="Source Code Pro" charset="0"/>
                <a:ea typeface="Source Code Pro" charset="0"/>
                <a:cs typeface="Source Code Pro" charset="0"/>
              </a:rPr>
              <a:t>component</a:t>
            </a:r>
            <a:r>
              <a:rPr lang="de-DE" sz="1463" dirty="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GreetingMaster</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smtClean="0">
                <a:solidFill>
                  <a:srgbClr val="EF7D1D"/>
                </a:solidFill>
                <a:latin typeface="Source Code Pro" charset="0"/>
                <a:ea typeface="Source Code Pro" charset="0"/>
                <a:cs typeface="Source Code Pro" charset="0"/>
              </a:rPr>
              <a:t>Route</a:t>
            </a:r>
            <a:r>
              <a:rPr lang="de-DE" sz="1463" dirty="0" smtClean="0">
                <a:solidFill>
                  <a:srgbClr val="025249"/>
                </a:solidFill>
                <a:latin typeface="Source Code Pro" charset="0"/>
                <a:ea typeface="Source Code Pro" charset="0"/>
                <a:cs typeface="Source Code Pro" charset="0"/>
              </a:rPr>
              <a:t> </a:t>
            </a:r>
            <a:r>
              <a:rPr lang="de-DE" sz="1463" dirty="0" err="1" smtClean="0">
                <a:solidFill>
                  <a:srgbClr val="EF7D1D"/>
                </a:solidFill>
                <a:latin typeface="Source Code Pro" charset="0"/>
                <a:ea typeface="Source Code Pro" charset="0"/>
                <a:cs typeface="Source Code Pro" charset="0"/>
              </a:rPr>
              <a:t>component</a:t>
            </a:r>
            <a:r>
              <a:rPr lang="de-DE" sz="1463" dirty="0" smtClean="0">
                <a:solidFill>
                  <a:srgbClr val="025249"/>
                </a:solidFill>
                <a:latin typeface="Source Code Pro" charset="0"/>
                <a:ea typeface="Source Code Pro" charset="0"/>
                <a:cs typeface="Source Code Pro" charset="0"/>
              </a:rPr>
              <a:t>={</a:t>
            </a:r>
            <a:r>
              <a:rPr lang="de-DE" sz="1463" dirty="0" err="1" smtClean="0">
                <a:solidFill>
                  <a:srgbClr val="025249"/>
                </a:solidFill>
                <a:latin typeface="Source Code Pro" charset="0"/>
                <a:ea typeface="Source Code Pro" charset="0"/>
                <a:cs typeface="Source Code Pro" charset="0"/>
              </a:rPr>
              <a:t>NotFound</a:t>
            </a:r>
            <a:r>
              <a:rPr lang="de-DE" sz="1463" dirty="0" smtClean="0">
                <a:solidFill>
                  <a:srgbClr val="025249"/>
                </a:solidFill>
                <a:latin typeface="Source Code Pro" charset="0"/>
                <a:ea typeface="Source Code Pro" charset="0"/>
                <a:cs typeface="Source Code Pro" charset="0"/>
              </a:rPr>
              <a:t>} /&gt;</a:t>
            </a:r>
          </a:p>
          <a:p>
            <a:pPr>
              <a:lnSpc>
                <a:spcPct val="120000"/>
              </a:lnSpc>
            </a:pP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Switch</a:t>
            </a:r>
            <a:r>
              <a:rPr lang="de-DE" sz="1463" dirty="0">
                <a:solidFill>
                  <a:srgbClr val="025249"/>
                </a:solidFill>
                <a:latin typeface="Source Code Pro" charset="0"/>
                <a:ea typeface="Source Code Pro" charset="0"/>
                <a:cs typeface="Source Code Pro" charset="0"/>
              </a:rPr>
              <a:t>&gt;       </a:t>
            </a:r>
            <a:endParaRPr lang="de-DE" sz="1463" dirty="0" smtClean="0">
              <a:solidFill>
                <a:srgbClr val="025249"/>
              </a:solidFill>
              <a:latin typeface="Source Code Pro" charset="0"/>
              <a:ea typeface="Source Code Pro" charset="0"/>
              <a:cs typeface="Source Code Pro" charset="0"/>
            </a:endParaRP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a:t>
            </a:r>
            <a:r>
              <a:rPr lang="de-DE" sz="1463" dirty="0">
                <a:solidFill>
                  <a:srgbClr val="025249"/>
                </a:solidFill>
                <a:latin typeface="Source Code Pro" charset="0"/>
                <a:ea typeface="Source Code Pro" charset="0"/>
                <a:cs typeface="Source Code Pro" charset="0"/>
              </a:rPr>
              <a:t>&lt;/div</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a:solidFill>
                  <a:srgbClr val="025249"/>
                </a:solidFill>
                <a:latin typeface="Source Code Pro" charset="0"/>
                <a:ea typeface="Source Code Pro" charset="0"/>
                <a:cs typeface="Source Code Pro" charset="0"/>
              </a:rPr>
              <a:t> </a:t>
            </a:r>
            <a:r>
              <a:rPr lang="de-DE" sz="1463" dirty="0" smtClean="0">
                <a:solidFill>
                  <a:srgbClr val="025249"/>
                </a:solidFill>
                <a:latin typeface="Source Code Pro" charset="0"/>
                <a:ea typeface="Source Code Pro" charset="0"/>
                <a:cs typeface="Source Code Pro" charset="0"/>
              </a:rPr>
              <a:t>  &lt;/</a:t>
            </a:r>
            <a:r>
              <a:rPr lang="de-DE" sz="1463" b="1" dirty="0">
                <a:solidFill>
                  <a:srgbClr val="EF7D1D"/>
                </a:solidFill>
                <a:latin typeface="Source Code Pro" charset="0"/>
                <a:ea typeface="Source Code Pro" charset="0"/>
                <a:cs typeface="Source Code Pro" charset="0"/>
              </a:rPr>
              <a:t>Router</a:t>
            </a:r>
            <a:r>
              <a:rPr lang="de-DE" sz="1463" dirty="0" smtClean="0">
                <a:solidFill>
                  <a:srgbClr val="025249"/>
                </a:solidFill>
                <a:latin typeface="Source Code Pro" charset="0"/>
                <a:ea typeface="Source Code Pro" charset="0"/>
                <a:cs typeface="Source Code Pro" charset="0"/>
              </a:rPr>
              <a:t>&gt;</a:t>
            </a:r>
          </a:p>
          <a:p>
            <a:pPr>
              <a:lnSpc>
                <a:spcPct val="120000"/>
              </a:lnSpc>
            </a:pPr>
            <a:r>
              <a:rPr lang="de-DE" sz="1463" dirty="0" smtClean="0">
                <a:solidFill>
                  <a:srgbClr val="025249"/>
                </a:solidFill>
                <a:latin typeface="Source Code Pro" charset="0"/>
                <a:ea typeface="Source Code Pro" charset="0"/>
                <a:cs typeface="Source Code Pro" charset="0"/>
              </a:rPr>
              <a:t>  );</a:t>
            </a:r>
          </a:p>
          <a:p>
            <a:pPr>
              <a:lnSpc>
                <a:spcPct val="120000"/>
              </a:lnSpc>
            </a:pPr>
            <a:r>
              <a:rPr lang="de-DE" sz="1463" dirty="0">
                <a:solidFill>
                  <a:srgbClr val="025249"/>
                </a:solidFill>
                <a:latin typeface="Source Code Pro" charset="0"/>
                <a:ea typeface="Source Code Pro" charset="0"/>
                <a:cs typeface="Source Code Pro" charset="0"/>
              </a:rPr>
              <a:t>}</a:t>
            </a:r>
            <a:endParaRPr lang="en-US" sz="1463" dirty="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900834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2371540"/>
            <a:ext cx="9906000" cy="790223"/>
          </a:xfrm>
        </p:spPr>
        <p:txBody>
          <a:bodyPr>
            <a:noAutofit/>
          </a:bodyPr>
          <a:lstStyle/>
          <a:p>
            <a:r>
              <a:rPr lang="de-DE" sz="4400" dirty="0" smtClean="0"/>
              <a:t>Typische</a:t>
            </a:r>
            <a:r>
              <a:rPr lang="de-DE" sz="6000" dirty="0" smtClean="0"/>
              <a:t/>
            </a:r>
            <a:br>
              <a:rPr lang="de-DE" sz="6000" dirty="0" smtClean="0"/>
            </a:br>
            <a:r>
              <a:rPr lang="de-DE" sz="6000" dirty="0" smtClean="0"/>
              <a:t>Architekturen</a:t>
            </a:r>
            <a:endParaRPr lang="de-DE" sz="3200" dirty="0"/>
          </a:p>
        </p:txBody>
      </p:sp>
    </p:spTree>
    <p:extLst>
      <p:ext uri="{BB962C8B-B14F-4D97-AF65-F5344CB8AC3E}">
        <p14:creationId xmlns:p14="http://schemas.microsoft.com/office/powerpoint/2010/main" val="128727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Komponentenhierarchien</a:t>
            </a:r>
            <a:endParaRPr lang="de-DE" dirty="0"/>
          </a:p>
        </p:txBody>
      </p:sp>
      <p:sp>
        <p:nvSpPr>
          <p:cNvPr id="9" name="Textfeld 8"/>
          <p:cNvSpPr txBox="1"/>
          <p:nvPr/>
        </p:nvSpPr>
        <p:spPr>
          <a:xfrm>
            <a:off x="203200" y="4438713"/>
            <a:ext cx="9499600" cy="2751522"/>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Typische </a:t>
            </a:r>
            <a:r>
              <a:rPr lang="de-DE" sz="2400" b="1" dirty="0" err="1" smtClean="0">
                <a:solidFill>
                  <a:srgbClr val="EF7D1D"/>
                </a:solidFill>
                <a:latin typeface="Source Sans Pro Semibold" charset="0"/>
                <a:ea typeface="Source Sans Pro Semibold" charset="0"/>
                <a:cs typeface="Source Sans Pro Semibold" charset="0"/>
              </a:rPr>
              <a:t>React</a:t>
            </a:r>
            <a:r>
              <a:rPr lang="de-DE" sz="2400" b="1" dirty="0" smtClean="0">
                <a:solidFill>
                  <a:srgbClr val="EF7D1D"/>
                </a:solidFill>
                <a:latin typeface="Source Sans Pro Semibold" charset="0"/>
                <a:ea typeface="Source Sans Pro Semibold" charset="0"/>
                <a:cs typeface="Source Sans Pro Semibold" charset="0"/>
              </a:rPr>
              <a:t> Anwendungen: </a:t>
            </a:r>
            <a:r>
              <a:rPr lang="de-DE" sz="2400" dirty="0">
                <a:solidFill>
                  <a:srgbClr val="025249"/>
                </a:solidFill>
                <a:latin typeface="Source Sans Pro" charset="0"/>
                <a:ea typeface="Source Sans Pro" charset="0"/>
                <a:cs typeface="Source Sans Pro" charset="0"/>
              </a:rPr>
              <a:t>Hierarchisch </a:t>
            </a:r>
            <a:r>
              <a:rPr lang="de-DE" sz="2400" dirty="0" smtClean="0">
                <a:solidFill>
                  <a:srgbClr val="025249"/>
                </a:solidFill>
                <a:latin typeface="Source Sans Pro" charset="0"/>
                <a:ea typeface="Source Sans Pro" charset="0"/>
                <a:cs typeface="Source Sans Pro" charset="0"/>
              </a:rPr>
              <a:t>aufgebaut</a:t>
            </a:r>
            <a:endParaRPr lang="de-DE" sz="2400" b="1" dirty="0" smtClean="0">
              <a:solidFill>
                <a:srgbClr val="EF7D1D"/>
              </a:solidFill>
              <a:latin typeface="Source Sans Pro Semibold" charset="0"/>
              <a:ea typeface="Source Sans Pro Semibold" charset="0"/>
              <a:cs typeface="Source Sans Pro Semibold" charset="0"/>
            </a:endParaRP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State möglichst weit oben („</a:t>
            </a:r>
            <a:r>
              <a:rPr lang="de-DE" sz="2400" b="1" dirty="0" smtClean="0">
                <a:solidFill>
                  <a:srgbClr val="025249"/>
                </a:solidFill>
                <a:latin typeface="Source Sans Pro" charset="0"/>
                <a:ea typeface="Source Sans Pro" charset="0"/>
                <a:cs typeface="Source Sans Pro" charset="0"/>
              </a:rPr>
              <a:t>Smart</a:t>
            </a:r>
            <a:r>
              <a:rPr lang="de-DE" sz="2400" dirty="0" smtClean="0">
                <a:solidFill>
                  <a:srgbClr val="025249"/>
                </a:solidFill>
                <a:latin typeface="Source Sans Pro" charset="0"/>
                <a:ea typeface="Source Sans Pro" charset="0"/>
                <a:cs typeface="Source Sans Pro" charset="0"/>
              </a:rPr>
              <a:t> Components“)</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Mehrere Komponenten mit State möglich</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Beim neu rendern bleibt State erhalten</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Einfache Komponenten, die nur UI enthalten ("</a:t>
            </a:r>
            <a:r>
              <a:rPr lang="de-DE" sz="2400" b="1" dirty="0" err="1" smtClean="0">
                <a:solidFill>
                  <a:srgbClr val="025249"/>
                </a:solidFill>
                <a:latin typeface="Source Sans Pro" charset="0"/>
                <a:ea typeface="Source Sans Pro" charset="0"/>
                <a:cs typeface="Source Sans Pro" charset="0"/>
              </a:rPr>
              <a:t>Dumb</a:t>
            </a:r>
            <a:r>
              <a:rPr lang="de-DE" sz="2400" dirty="0" smtClean="0">
                <a:solidFill>
                  <a:srgbClr val="025249"/>
                </a:solidFill>
                <a:latin typeface="Source Sans Pro" charset="0"/>
                <a:ea typeface="Source Sans Pro" charset="0"/>
                <a:cs typeface="Source Sans Pro" charset="0"/>
              </a:rPr>
              <a:t> Components")</a:t>
            </a: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10" name="Bild 9"/>
          <p:cNvPicPr>
            <a:picLocks noChangeAspect="1"/>
          </p:cNvPicPr>
          <p:nvPr/>
        </p:nvPicPr>
        <p:blipFill>
          <a:blip r:embed="rId3"/>
          <a:stretch>
            <a:fillRect/>
          </a:stretch>
        </p:blipFill>
        <p:spPr>
          <a:xfrm>
            <a:off x="2678805" y="1086145"/>
            <a:ext cx="5007646" cy="2605257"/>
          </a:xfrm>
          <a:prstGeom prst="rect">
            <a:avLst/>
          </a:prstGeom>
        </p:spPr>
      </p:pic>
    </p:spTree>
    <p:extLst>
      <p:ext uri="{BB962C8B-B14F-4D97-AF65-F5344CB8AC3E}">
        <p14:creationId xmlns:p14="http://schemas.microsoft.com/office/powerpoint/2010/main" val="12811302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Externes State-Management</a:t>
            </a:r>
            <a:endParaRPr lang="de-DE" dirty="0"/>
          </a:p>
        </p:txBody>
      </p:sp>
      <p:sp>
        <p:nvSpPr>
          <p:cNvPr id="9" name="Textfeld 8"/>
          <p:cNvSpPr txBox="1"/>
          <p:nvPr/>
        </p:nvSpPr>
        <p:spPr>
          <a:xfrm>
            <a:off x="280474" y="4433765"/>
            <a:ext cx="9499600" cy="2308324"/>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Semibold" charset="0"/>
                <a:ea typeface="Source Sans Pro Semibold" charset="0"/>
                <a:cs typeface="Source Sans Pro Semibold" charset="0"/>
              </a:rPr>
              <a:t>Zustand und Logik wird aus den Komponenten ganz raus verschoben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Prominente Vertreter: </a:t>
            </a:r>
            <a:r>
              <a:rPr lang="de-DE" sz="2400" dirty="0" err="1" smtClean="0">
                <a:solidFill>
                  <a:srgbClr val="EF7D1D"/>
                </a:solidFill>
                <a:latin typeface="Source Sans Pro" charset="0"/>
                <a:ea typeface="Source Sans Pro" charset="0"/>
                <a:cs typeface="Source Sans Pro" charset="0"/>
              </a:rPr>
              <a:t>Redux</a:t>
            </a:r>
            <a:r>
              <a:rPr lang="de-DE" sz="2400" dirty="0" smtClean="0">
                <a:solidFill>
                  <a:srgbClr val="EF7D1D"/>
                </a:solidFill>
                <a:latin typeface="Source Sans Pro" charset="0"/>
                <a:ea typeface="Source Sans Pro" charset="0"/>
                <a:cs typeface="Source Sans Pro" charset="0"/>
              </a:rPr>
              <a:t> </a:t>
            </a:r>
            <a:r>
              <a:rPr lang="de-DE" sz="2400" dirty="0" smtClean="0">
                <a:solidFill>
                  <a:srgbClr val="36544F"/>
                </a:solidFill>
                <a:latin typeface="Source Sans Pro" charset="0"/>
                <a:ea typeface="Source Sans Pro" charset="0"/>
                <a:cs typeface="Source Sans Pro" charset="0"/>
              </a:rPr>
              <a:t>und </a:t>
            </a:r>
            <a:r>
              <a:rPr lang="de-DE" sz="2400" dirty="0" err="1" smtClean="0">
                <a:solidFill>
                  <a:srgbClr val="EF7D1D"/>
                </a:solidFill>
                <a:latin typeface="Source Sans Pro" charset="0"/>
                <a:ea typeface="Source Sans Pro" charset="0"/>
                <a:cs typeface="Source Sans Pro" charset="0"/>
              </a:rPr>
              <a:t>MobX</a:t>
            </a:r>
            <a:r>
              <a:rPr lang="de-DE" sz="2400" dirty="0" smtClean="0">
                <a:solidFill>
                  <a:srgbClr val="EF7D1D"/>
                </a:solidFill>
                <a:latin typeface="Source Sans Pro" charset="0"/>
                <a:ea typeface="Source Sans Pro" charset="0"/>
                <a:cs typeface="Source Sans Pro" charset="0"/>
              </a:rPr>
              <a:t> </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Bessere Testbarkeit (Logik außerhalb von UI Komponenten)</a:t>
            </a:r>
          </a:p>
          <a:p>
            <a:pPr marL="285750" indent="-28575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Geringere Kopplung an das UI-Framework </a:t>
            </a:r>
          </a:p>
          <a:p>
            <a:pPr marL="742950" lvl="1" indent="-285750">
              <a:lnSpc>
                <a:spcPct val="120000"/>
              </a:lnSpc>
              <a:buFont typeface="Arial" charset="0"/>
              <a:buChar char="•"/>
            </a:pPr>
            <a:r>
              <a:rPr lang="de-DE" sz="2400" dirty="0" err="1" smtClean="0">
                <a:solidFill>
                  <a:srgbClr val="36544F"/>
                </a:solidFill>
                <a:latin typeface="Source Sans Pro" charset="0"/>
                <a:ea typeface="Source Sans Pro" charset="0"/>
                <a:cs typeface="Source Sans Pro" charset="0"/>
              </a:rPr>
              <a:t>Redux</a:t>
            </a:r>
            <a:r>
              <a:rPr lang="de-DE" sz="2400" dirty="0" smtClean="0">
                <a:solidFill>
                  <a:srgbClr val="36544F"/>
                </a:solidFill>
                <a:latin typeface="Source Sans Pro" charset="0"/>
                <a:ea typeface="Source Sans Pro" charset="0"/>
                <a:cs typeface="Source Sans Pro" charset="0"/>
              </a:rPr>
              <a:t> gibt es auch für Angular, </a:t>
            </a:r>
            <a:r>
              <a:rPr lang="de-DE" sz="2400" dirty="0" err="1" smtClean="0">
                <a:solidFill>
                  <a:srgbClr val="36544F"/>
                </a:solidFill>
                <a:latin typeface="Source Sans Pro" charset="0"/>
                <a:ea typeface="Source Sans Pro" charset="0"/>
                <a:cs typeface="Source Sans Pro" charset="0"/>
              </a:rPr>
              <a:t>Vue</a:t>
            </a:r>
            <a:r>
              <a:rPr lang="de-DE" sz="2400" dirty="0" smtClean="0">
                <a:solidFill>
                  <a:srgbClr val="36544F"/>
                </a:solidFill>
                <a:latin typeface="Source Sans Pro" charset="0"/>
                <a:ea typeface="Source Sans Pro" charset="0"/>
                <a:cs typeface="Source Sans Pro" charset="0"/>
              </a:rPr>
              <a:t>, ...</a:t>
            </a:r>
            <a:endParaRPr lang="de-DE" sz="2400" dirty="0" smtClean="0">
              <a:solidFill>
                <a:srgbClr val="EF7D1D"/>
              </a:solidFill>
              <a:latin typeface="Source Sans Pro" charset="0"/>
              <a:ea typeface="Source Sans Pro" charset="0"/>
              <a:cs typeface="Source Sans Pro" charset="0"/>
            </a:endParaRPr>
          </a:p>
        </p:txBody>
      </p:sp>
      <p:pic>
        <p:nvPicPr>
          <p:cNvPr id="3" name="Bild 2"/>
          <p:cNvPicPr>
            <a:picLocks noChangeAspect="1"/>
          </p:cNvPicPr>
          <p:nvPr/>
        </p:nvPicPr>
        <p:blipFill>
          <a:blip r:embed="rId3"/>
          <a:stretch>
            <a:fillRect/>
          </a:stretch>
        </p:blipFill>
        <p:spPr>
          <a:xfrm>
            <a:off x="167426" y="986291"/>
            <a:ext cx="9612648" cy="3241046"/>
          </a:xfrm>
          <a:prstGeom prst="rect">
            <a:avLst/>
          </a:prstGeom>
        </p:spPr>
      </p:pic>
    </p:spTree>
    <p:extLst>
      <p:ext uri="{BB962C8B-B14F-4D97-AF65-F5344CB8AC3E}">
        <p14:creationId xmlns:p14="http://schemas.microsoft.com/office/powerpoint/2010/main" val="190477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Redux</a:t>
            </a:r>
            <a:endParaRPr lang="de-DE" dirty="0"/>
          </a:p>
        </p:txBody>
      </p:sp>
      <p:sp>
        <p:nvSpPr>
          <p:cNvPr id="3" name="Textfeld 2"/>
          <p:cNvSpPr txBox="1"/>
          <p:nvPr/>
        </p:nvSpPr>
        <p:spPr>
          <a:xfrm>
            <a:off x="2665927" y="1558344"/>
            <a:ext cx="1971950" cy="369332"/>
          </a:xfrm>
          <a:prstGeom prst="rect">
            <a:avLst/>
          </a:prstGeom>
          <a:noFill/>
        </p:spPr>
        <p:txBody>
          <a:bodyPr wrap="none" rtlCol="0">
            <a:spAutoFit/>
          </a:bodyPr>
          <a:lstStyle/>
          <a:p>
            <a:r>
              <a:rPr lang="de-DE" dirty="0" smtClean="0"/>
              <a:t>DEV </a:t>
            </a:r>
            <a:r>
              <a:rPr lang="de-DE" smtClean="0"/>
              <a:t>TOOL BEISPIEL</a:t>
            </a:r>
            <a:endParaRPr lang="de-DE" dirty="0" smtClean="0"/>
          </a:p>
        </p:txBody>
      </p:sp>
    </p:spTree>
    <p:extLst>
      <p:ext uri="{BB962C8B-B14F-4D97-AF65-F5344CB8AC3E}">
        <p14:creationId xmlns:p14="http://schemas.microsoft.com/office/powerpoint/2010/main" val="156350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1755712"/>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"JavaScript </a:t>
            </a:r>
            <a:r>
              <a:rPr lang="de-DE" sz="3900" b="1" dirty="0" err="1" smtClean="0">
                <a:solidFill>
                  <a:srgbClr val="EF7D1D"/>
                </a:solidFill>
                <a:latin typeface="Source Sans Pro Semibold" charset="0"/>
                <a:ea typeface="Source Sans Pro Semibold" charset="0"/>
                <a:cs typeface="Source Sans Pro Semibold" charset="0"/>
              </a:rPr>
              <a:t>that</a:t>
            </a:r>
            <a:r>
              <a:rPr lang="de-DE" sz="3900" b="1" dirty="0" smtClean="0">
                <a:solidFill>
                  <a:srgbClr val="EF7D1D"/>
                </a:solidFill>
                <a:latin typeface="Source Sans Pro Semibold" charset="0"/>
                <a:ea typeface="Source Sans Pro Semibold" charset="0"/>
                <a:cs typeface="Source Sans Pro Semibold" charset="0"/>
              </a:rPr>
              <a:t> </a:t>
            </a:r>
            <a:r>
              <a:rPr lang="de-DE" sz="3900" b="1" dirty="0" err="1" smtClean="0">
                <a:solidFill>
                  <a:srgbClr val="EF7D1D"/>
                </a:solidFill>
                <a:latin typeface="Source Sans Pro Semibold" charset="0"/>
                <a:ea typeface="Source Sans Pro Semibold" charset="0"/>
                <a:cs typeface="Source Sans Pro Semibold" charset="0"/>
              </a:rPr>
              <a:t>scales</a:t>
            </a:r>
            <a:r>
              <a:rPr lang="de-DE" sz="3900" b="1" dirty="0" smtClean="0">
                <a:solidFill>
                  <a:srgbClr val="EF7D1D"/>
                </a:solidFill>
                <a:latin typeface="Source Sans Pro Semibold" charset="0"/>
                <a:ea typeface="Source Sans Pro Semibold" charset="0"/>
                <a:cs typeface="Source Sans Pro Semibold" charset="0"/>
              </a:rPr>
              <a:t>"</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2" name="Titel 1"/>
          <p:cNvSpPr>
            <a:spLocks noGrp="1"/>
          </p:cNvSpPr>
          <p:nvPr>
            <p:ph type="title"/>
          </p:nvPr>
        </p:nvSpPr>
        <p:spPr/>
        <p:txBody>
          <a:bodyPr/>
          <a:lstStyle/>
          <a:p>
            <a:r>
              <a:rPr lang="de-DE" dirty="0" smtClean="0"/>
              <a:t>http</a:t>
            </a:r>
            <a:r>
              <a:rPr lang="de-DE" dirty="0"/>
              <a:t>://</a:t>
            </a:r>
            <a:r>
              <a:rPr lang="de-DE" dirty="0" err="1"/>
              <a:t>www.typescriptlang.org</a:t>
            </a:r>
            <a:r>
              <a:rPr lang="de-DE" dirty="0"/>
              <a:t>/</a:t>
            </a:r>
          </a:p>
        </p:txBody>
      </p:sp>
    </p:spTree>
    <p:extLst>
      <p:ext uri="{BB962C8B-B14F-4D97-AF65-F5344CB8AC3E}">
        <p14:creationId xmlns:p14="http://schemas.microsoft.com/office/powerpoint/2010/main" val="18933143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2938667" y="4236507"/>
            <a:ext cx="4028667" cy="1831271"/>
          </a:xfrm>
          <a:prstGeom prst="rect">
            <a:avLst/>
          </a:prstGeom>
        </p:spPr>
        <p:txBody>
          <a:bodyPr wrap="none">
            <a:spAutoFit/>
          </a:bodyPr>
          <a:lstStyle/>
          <a:p>
            <a:pPr algn="ctr"/>
            <a:r>
              <a:rPr lang="de-DE" sz="11300" b="1" smtClean="0">
                <a:solidFill>
                  <a:srgbClr val="025249"/>
                </a:solidFill>
                <a:latin typeface="Source Sans Pro" charset="0"/>
                <a:ea typeface="Source Sans Pro" charset="0"/>
                <a:cs typeface="Source Sans Pro" charset="0"/>
              </a:rPr>
              <a:t>TEIL 2</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r>
              <a:rPr lang="de-DE" dirty="0" smtClean="0"/>
              <a:t>Entwicklungsprozess | Live </a:t>
            </a:r>
            <a:r>
              <a:rPr lang="de-DE" dirty="0" err="1" smtClean="0"/>
              <a:t>Coding</a:t>
            </a:r>
            <a:endParaRPr lang="de-DE" dirty="0"/>
          </a:p>
        </p:txBody>
      </p:sp>
    </p:spTree>
    <p:extLst>
      <p:ext uri="{BB962C8B-B14F-4D97-AF65-F5344CB8AC3E}">
        <p14:creationId xmlns:p14="http://schemas.microsoft.com/office/powerpoint/2010/main" val="1684359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0" y="6067777"/>
            <a:ext cx="9906000" cy="790223"/>
          </a:xfrm>
        </p:spPr>
        <p:txBody>
          <a:bodyPr>
            <a:normAutofit/>
          </a:bodyPr>
          <a:lstStyle/>
          <a:p>
            <a:r>
              <a:rPr lang="de-DE" sz="1400" spc="80" dirty="0" smtClean="0">
                <a:solidFill>
                  <a:srgbClr val="D4EBE9"/>
                </a:solidFill>
              </a:rPr>
              <a:t>OOSE Hamburg | Oktober 2017 | @</a:t>
            </a:r>
            <a:r>
              <a:rPr lang="de-DE" sz="1400" spc="80" dirty="0" err="1" smtClean="0">
                <a:solidFill>
                  <a:srgbClr val="D4EBE9"/>
                </a:solidFill>
              </a:rPr>
              <a:t>nilshartmann</a:t>
            </a:r>
            <a:endParaRPr lang="de-DE" sz="1400" spc="80" dirty="0">
              <a:solidFill>
                <a:srgbClr val="D4EBE9"/>
              </a:solidFill>
            </a:endParaRPr>
          </a:p>
        </p:txBody>
      </p:sp>
      <p:sp>
        <p:nvSpPr>
          <p:cNvPr id="3" name="Rechteck 2"/>
          <p:cNvSpPr/>
          <p:nvPr/>
        </p:nvSpPr>
        <p:spPr>
          <a:xfrm>
            <a:off x="705893" y="1537033"/>
            <a:ext cx="7463903" cy="3080715"/>
          </a:xfrm>
          <a:prstGeom prst="rect">
            <a:avLst/>
          </a:prstGeom>
        </p:spPr>
        <p:txBody>
          <a:bodyPr wrap="none">
            <a:spAutoFit/>
          </a:bodyPr>
          <a:lstStyle/>
          <a:p>
            <a:r>
              <a:rPr lang="de-DE" sz="19419" b="1" dirty="0" err="1">
                <a:solidFill>
                  <a:srgbClr val="025249"/>
                </a:solidFill>
                <a:latin typeface="Montserrat" charset="0"/>
                <a:ea typeface="Montserrat" charset="0"/>
                <a:cs typeface="Montserrat" charset="0"/>
              </a:rPr>
              <a:t>React</a:t>
            </a:r>
            <a:endParaRPr lang="de-DE" sz="2925" b="1" dirty="0">
              <a:solidFill>
                <a:srgbClr val="025249"/>
              </a:solidFill>
              <a:latin typeface="Montserrat" charset="0"/>
              <a:ea typeface="Montserrat" charset="0"/>
              <a:cs typeface="Montserrat" charset="0"/>
            </a:endParaRPr>
          </a:p>
        </p:txBody>
      </p:sp>
      <p:pic>
        <p:nvPicPr>
          <p:cNvPr id="5" name="Bild 4"/>
          <p:cNvPicPr>
            <a:picLocks noChangeAspect="1"/>
          </p:cNvPicPr>
          <p:nvPr/>
        </p:nvPicPr>
        <p:blipFill>
          <a:blip r:embed="rId3"/>
          <a:stretch>
            <a:fillRect/>
          </a:stretch>
        </p:blipFill>
        <p:spPr>
          <a:xfrm rot="19697811">
            <a:off x="8048917" y="2327739"/>
            <a:ext cx="1117578" cy="994287"/>
          </a:xfrm>
          <a:prstGeom prst="rect">
            <a:avLst/>
          </a:prstGeom>
        </p:spPr>
      </p:pic>
      <p:sp>
        <p:nvSpPr>
          <p:cNvPr id="7" name="Textfeld 6"/>
          <p:cNvSpPr txBox="1"/>
          <p:nvPr/>
        </p:nvSpPr>
        <p:spPr>
          <a:xfrm>
            <a:off x="868697" y="1311991"/>
            <a:ext cx="4507965" cy="338554"/>
          </a:xfrm>
          <a:prstGeom prst="rect">
            <a:avLst/>
          </a:prstGeom>
          <a:noFill/>
        </p:spPr>
        <p:txBody>
          <a:bodyPr wrap="none" rtlCol="0">
            <a:spAutoFit/>
          </a:bodyPr>
          <a:lstStyle/>
          <a:p>
            <a:r>
              <a:rPr lang="de-DE" sz="1600" b="1" dirty="0">
                <a:solidFill>
                  <a:srgbClr val="36544F"/>
                </a:solidFill>
                <a:latin typeface="Source Sans Pro" charset="0"/>
                <a:ea typeface="Source Sans Pro" charset="0"/>
                <a:cs typeface="Source Sans Pro" charset="0"/>
              </a:rPr>
              <a:t>NILS </a:t>
            </a:r>
            <a:r>
              <a:rPr lang="de-DE" sz="1600" b="1" dirty="0" smtClean="0">
                <a:solidFill>
                  <a:srgbClr val="36544F"/>
                </a:solidFill>
                <a:latin typeface="Source Sans Pro" charset="0"/>
                <a:ea typeface="Source Sans Pro" charset="0"/>
                <a:cs typeface="Source Sans Pro" charset="0"/>
              </a:rPr>
              <a:t>HARTMANN </a:t>
            </a:r>
            <a:r>
              <a:rPr lang="de-DE" sz="1600" b="1" dirty="0" smtClean="0">
                <a:solidFill>
                  <a:srgbClr val="60978F"/>
                </a:solidFill>
                <a:latin typeface="Source Sans Pro" charset="0"/>
                <a:ea typeface="Source Sans Pro" charset="0"/>
                <a:cs typeface="Source Sans Pro" charset="0"/>
              </a:rPr>
              <a:t>| HTTPS://NILSHARTMANN.NET</a:t>
            </a:r>
          </a:p>
        </p:txBody>
      </p:sp>
      <p:sp>
        <p:nvSpPr>
          <p:cNvPr id="8" name="Rechteck 7"/>
          <p:cNvSpPr/>
          <p:nvPr/>
        </p:nvSpPr>
        <p:spPr>
          <a:xfrm>
            <a:off x="4992670" y="4248416"/>
            <a:ext cx="3107710" cy="369332"/>
          </a:xfrm>
          <a:prstGeom prst="rect">
            <a:avLst/>
          </a:prstGeom>
        </p:spPr>
        <p:txBody>
          <a:bodyPr wrap="none">
            <a:spAutoFit/>
          </a:bodyPr>
          <a:lstStyle/>
          <a:p>
            <a:pPr algn="r"/>
            <a:r>
              <a:rPr lang="de-DE" b="1" dirty="0" err="1" smtClean="0">
                <a:solidFill>
                  <a:srgbClr val="025249"/>
                </a:solidFill>
              </a:rPr>
              <a:t>Slides</a:t>
            </a:r>
            <a:r>
              <a:rPr lang="de-DE" b="1" dirty="0">
                <a:solidFill>
                  <a:srgbClr val="025249"/>
                </a:solidFill>
              </a:rPr>
              <a:t>: http://</a:t>
            </a:r>
            <a:r>
              <a:rPr lang="de-DE" b="1" dirty="0" err="1" smtClean="0">
                <a:solidFill>
                  <a:srgbClr val="025249"/>
                </a:solidFill>
              </a:rPr>
              <a:t>bit.ly</a:t>
            </a:r>
            <a:r>
              <a:rPr lang="de-DE" b="1" dirty="0" smtClean="0">
                <a:solidFill>
                  <a:srgbClr val="025249"/>
                </a:solidFill>
              </a:rPr>
              <a:t>/</a:t>
            </a:r>
            <a:r>
              <a:rPr lang="de-DE" b="1" dirty="0" err="1" smtClean="0">
                <a:solidFill>
                  <a:srgbClr val="025249"/>
                </a:solidFill>
              </a:rPr>
              <a:t>oose-react</a:t>
            </a:r>
            <a:endParaRPr lang="de-DE" b="1" dirty="0">
              <a:solidFill>
                <a:srgbClr val="FF0000"/>
              </a:solidFill>
            </a:endParaRPr>
          </a:p>
        </p:txBody>
      </p:sp>
      <p:sp>
        <p:nvSpPr>
          <p:cNvPr id="10" name="Textfeld 9"/>
          <p:cNvSpPr txBox="1"/>
          <p:nvPr/>
        </p:nvSpPr>
        <p:spPr>
          <a:xfrm>
            <a:off x="868697" y="1599029"/>
            <a:ext cx="8545759" cy="646331"/>
          </a:xfrm>
          <a:prstGeom prst="rect">
            <a:avLst/>
          </a:prstGeom>
          <a:noFill/>
        </p:spPr>
        <p:txBody>
          <a:bodyPr wrap="square" rtlCol="0">
            <a:spAutoFit/>
          </a:bodyPr>
          <a:lstStyle/>
          <a:p>
            <a:r>
              <a:rPr lang="de-DE" sz="3600" b="1" dirty="0" smtClean="0">
                <a:solidFill>
                  <a:srgbClr val="EF7D1D"/>
                </a:solidFill>
                <a:latin typeface="Montserrat" charset="0"/>
                <a:ea typeface="Montserrat" charset="0"/>
                <a:cs typeface="Montserrat" charset="0"/>
              </a:rPr>
              <a:t>SINGLE-PAGE-ANWENDUNGEN MIT</a:t>
            </a:r>
            <a:endParaRPr lang="de-DE" sz="3600" b="1" dirty="0">
              <a:solidFill>
                <a:srgbClr val="36544F"/>
              </a:solidFill>
              <a:latin typeface="Montserrat" charset="0"/>
              <a:ea typeface="Montserrat" charset="0"/>
              <a:cs typeface="Montserrat" charset="0"/>
            </a:endParaRPr>
          </a:p>
        </p:txBody>
      </p:sp>
    </p:spTree>
    <p:extLst>
      <p:ext uri="{BB962C8B-B14F-4D97-AF65-F5344CB8AC3E}">
        <p14:creationId xmlns:p14="http://schemas.microsoft.com/office/powerpoint/2010/main" val="179027755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smtClean="0"/>
              <a:t>Entwicklung in </a:t>
            </a:r>
            <a:r>
              <a:rPr lang="de-DE" smtClean="0"/>
              <a:t>der Praxis (???)</a:t>
            </a:r>
            <a:endParaRPr lang="de-DE"/>
          </a:p>
        </p:txBody>
      </p:sp>
      <p:sp>
        <p:nvSpPr>
          <p:cNvPr id="2" name="Textfeld 1"/>
          <p:cNvSpPr txBox="1"/>
          <p:nvPr/>
        </p:nvSpPr>
        <p:spPr>
          <a:xfrm>
            <a:off x="1442434" y="1429555"/>
            <a:ext cx="4798750" cy="2585323"/>
          </a:xfrm>
          <a:prstGeom prst="rect">
            <a:avLst/>
          </a:prstGeom>
          <a:noFill/>
        </p:spPr>
        <p:txBody>
          <a:bodyPr wrap="none" rtlCol="0">
            <a:spAutoFit/>
          </a:bodyPr>
          <a:lstStyle/>
          <a:p>
            <a:r>
              <a:rPr lang="de-DE" dirty="0" smtClean="0"/>
              <a:t>ZEIGEN:</a:t>
            </a:r>
          </a:p>
          <a:p>
            <a:pPr marL="285750" indent="-285750">
              <a:buFont typeface="Arial" charset="0"/>
              <a:buChar char="•"/>
            </a:pPr>
            <a:r>
              <a:rPr lang="de-DE" dirty="0" err="1"/>
              <a:t>Redux</a:t>
            </a:r>
            <a:r>
              <a:rPr lang="de-DE" dirty="0"/>
              <a:t> </a:t>
            </a:r>
            <a:r>
              <a:rPr lang="de-DE" dirty="0" err="1"/>
              <a:t>Dev</a:t>
            </a:r>
            <a:r>
              <a:rPr lang="de-DE" dirty="0"/>
              <a:t> Tools</a:t>
            </a:r>
          </a:p>
          <a:p>
            <a:pPr marL="285750" indent="-285750">
              <a:buFont typeface="Arial" charset="0"/>
              <a:buChar char="•"/>
            </a:pPr>
            <a:r>
              <a:rPr lang="de-DE" dirty="0" err="1"/>
              <a:t>React</a:t>
            </a:r>
            <a:r>
              <a:rPr lang="de-DE" dirty="0"/>
              <a:t> </a:t>
            </a:r>
            <a:r>
              <a:rPr lang="de-DE" dirty="0" smtClean="0"/>
              <a:t>Tools (aktualisiert wird nur das nötigste)</a:t>
            </a:r>
            <a:endParaRPr lang="de-DE" dirty="0"/>
          </a:p>
          <a:p>
            <a:pPr marL="285750" indent="-285750">
              <a:buFont typeface="Arial" charset="0"/>
              <a:buChar char="•"/>
            </a:pPr>
            <a:r>
              <a:rPr lang="de-DE" dirty="0" smtClean="0"/>
              <a:t>TYPESCRIPT IN DER IDE + HOT RELOADING</a:t>
            </a:r>
          </a:p>
          <a:p>
            <a:pPr marL="285750" indent="-285750">
              <a:buFont typeface="Arial" charset="0"/>
              <a:buChar char="•"/>
            </a:pPr>
            <a:r>
              <a:rPr lang="de-DE" dirty="0" smtClean="0"/>
              <a:t>Debuggen</a:t>
            </a:r>
          </a:p>
          <a:p>
            <a:pPr marL="285750" indent="-285750">
              <a:buFont typeface="Arial" charset="0"/>
              <a:buChar char="•"/>
            </a:pPr>
            <a:endParaRPr lang="de-DE" dirty="0" smtClean="0"/>
          </a:p>
          <a:p>
            <a:pPr marL="285750" indent="-285750">
              <a:buFont typeface="Arial" charset="0"/>
              <a:buChar char="•"/>
            </a:pPr>
            <a:endParaRPr lang="de-DE" dirty="0" smtClean="0"/>
          </a:p>
          <a:p>
            <a:endParaRPr lang="de-DE" dirty="0" smtClean="0"/>
          </a:p>
          <a:p>
            <a:endParaRPr lang="de-DE" dirty="0"/>
          </a:p>
        </p:txBody>
      </p:sp>
    </p:spTree>
    <p:extLst>
      <p:ext uri="{BB962C8B-B14F-4D97-AF65-F5344CB8AC3E}">
        <p14:creationId xmlns:p14="http://schemas.microsoft.com/office/powerpoint/2010/main" val="5565876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Hintergrund: </a:t>
            </a:r>
            <a:r>
              <a:rPr lang="de-DE" dirty="0" err="1" smtClean="0"/>
              <a:t>TypeScript</a:t>
            </a:r>
            <a:endParaRPr lang="de-DE" dirty="0"/>
          </a:p>
        </p:txBody>
      </p:sp>
      <p:sp>
        <p:nvSpPr>
          <p:cNvPr id="3" name="Textfeld 2"/>
          <p:cNvSpPr txBox="1"/>
          <p:nvPr/>
        </p:nvSpPr>
        <p:spPr>
          <a:xfrm>
            <a:off x="203200" y="1268793"/>
            <a:ext cx="9499600" cy="4524315"/>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Semibold" charset="0"/>
                <a:ea typeface="Source Sans Pro Semibold" charset="0"/>
                <a:cs typeface="Source Sans Pro Semibold" charset="0"/>
              </a:rPr>
              <a:t>TypeScript</a:t>
            </a:r>
            <a:r>
              <a:rPr lang="de-DE" sz="2400" b="1" dirty="0" smtClean="0">
                <a:solidFill>
                  <a:srgbClr val="EF7D1D"/>
                </a:solidFill>
                <a:latin typeface="Source Sans Pro Semibold" charset="0"/>
                <a:ea typeface="Source Sans Pro Semibold" charset="0"/>
                <a:cs typeface="Source Sans Pro Semibold" charset="0"/>
              </a:rPr>
              <a:t>: Obermenge von JavaScript mit Typ-System</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Gültiger JavaScript-Code auch gültiger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-Code</a:t>
            </a:r>
          </a:p>
          <a:p>
            <a:pPr marL="285750"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Compiler übersetzt </a:t>
            </a:r>
            <a:r>
              <a:rPr lang="de-DE" sz="2400" dirty="0" err="1" smtClean="0">
                <a:solidFill>
                  <a:srgbClr val="025249"/>
                </a:solidFill>
                <a:latin typeface="Source Sans Pro" charset="0"/>
                <a:ea typeface="Source Sans Pro" charset="0"/>
                <a:cs typeface="Source Sans Pro" charset="0"/>
              </a:rPr>
              <a:t>TypeScript</a:t>
            </a:r>
            <a:r>
              <a:rPr lang="de-DE" sz="2400" dirty="0" smtClean="0">
                <a:solidFill>
                  <a:srgbClr val="025249"/>
                </a:solidFill>
                <a:latin typeface="Source Sans Pro" charset="0"/>
                <a:ea typeface="Source Sans Pro" charset="0"/>
                <a:cs typeface="Source Sans Pro" charset="0"/>
              </a:rPr>
              <a:t> in JavaScript-Code</a:t>
            </a:r>
          </a:p>
          <a:p>
            <a:pPr marL="742950" lvl="1" indent="-28575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Unterstützt auch JSX</a:t>
            </a:r>
          </a:p>
          <a:p>
            <a:pPr marL="742950" lvl="1" indent="-285750">
              <a:lnSpc>
                <a:spcPct val="120000"/>
              </a:lnSpc>
              <a:buFont typeface="Arial" charset="0"/>
              <a:buChar char="•"/>
            </a:pPr>
            <a:endParaRPr lang="de-DE" sz="24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Sehr guter IDE Support </a:t>
            </a:r>
          </a:p>
          <a:p>
            <a:pPr marL="800100" lvl="1" indent="-342900">
              <a:lnSpc>
                <a:spcPct val="120000"/>
              </a:lnSpc>
              <a:buFont typeface="Arial" charset="0"/>
              <a:buChar char="•"/>
            </a:pPr>
            <a:r>
              <a:rPr lang="de-DE" sz="2400" dirty="0" smtClean="0">
                <a:solidFill>
                  <a:srgbClr val="025249"/>
                </a:solidFill>
                <a:latin typeface="Source Sans Pro" charset="0"/>
                <a:ea typeface="Source Sans Pro" charset="0"/>
                <a:cs typeface="Source Sans Pro" charset="0"/>
              </a:rPr>
              <a:t>z.B. IDEA, </a:t>
            </a:r>
            <a:r>
              <a:rPr lang="de-DE" sz="2400" dirty="0" err="1" smtClean="0">
                <a:solidFill>
                  <a:srgbClr val="025249"/>
                </a:solidFill>
                <a:latin typeface="Source Sans Pro" charset="0"/>
                <a:ea typeface="Source Sans Pro" charset="0"/>
                <a:cs typeface="Source Sans Pro" charset="0"/>
              </a:rPr>
              <a:t>Eclipse</a:t>
            </a:r>
            <a:r>
              <a:rPr lang="de-DE" sz="2400" dirty="0" smtClean="0">
                <a:solidFill>
                  <a:srgbClr val="025249"/>
                </a:solidFill>
                <a:latin typeface="Source Sans Pro" charset="0"/>
                <a:ea typeface="Source Sans Pro" charset="0"/>
                <a:cs typeface="Source Sans Pro" charset="0"/>
              </a:rPr>
              <a:t>, VS Code</a:t>
            </a:r>
          </a:p>
          <a:p>
            <a:pPr marL="342900" indent="-342900">
              <a:lnSpc>
                <a:spcPct val="120000"/>
              </a:lnSpc>
              <a:buFont typeface="Arial" charset="0"/>
              <a:buChar char="•"/>
            </a:pPr>
            <a:endParaRPr lang="de-DE" sz="2400" dirty="0" smtClean="0">
              <a:solidFill>
                <a:srgbClr val="025249"/>
              </a:solidFill>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a:p>
            <a:pPr>
              <a:lnSpc>
                <a:spcPct val="120000"/>
              </a:lnSpc>
            </a:pPr>
            <a:endParaRPr lang="de-DE" sz="2400" dirty="0">
              <a:latin typeface="Source Sans Pro" charset="0"/>
              <a:ea typeface="Source Sans Pro" charset="0"/>
              <a:cs typeface="Source Sans Pro" charset="0"/>
            </a:endParaRPr>
          </a:p>
        </p:txBody>
      </p:sp>
      <p:pic>
        <p:nvPicPr>
          <p:cNvPr id="4" name="Bild 3"/>
          <p:cNvPicPr>
            <a:picLocks noChangeAspect="1"/>
          </p:cNvPicPr>
          <p:nvPr/>
        </p:nvPicPr>
        <p:blipFill rotWithShape="1">
          <a:blip r:embed="rId2"/>
          <a:srcRect l="18996"/>
          <a:stretch/>
        </p:blipFill>
        <p:spPr>
          <a:xfrm>
            <a:off x="4697928" y="3337440"/>
            <a:ext cx="4845318" cy="3066706"/>
          </a:xfrm>
          <a:prstGeom prst="rect">
            <a:avLst/>
          </a:prstGeom>
        </p:spPr>
      </p:pic>
    </p:spTree>
    <p:extLst>
      <p:ext uri="{BB962C8B-B14F-4D97-AF65-F5344CB8AC3E}">
        <p14:creationId xmlns:p14="http://schemas.microsoft.com/office/powerpoint/2010/main" val="5038705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1350691"/>
          </a:xfrm>
          <a:prstGeom prst="rect">
            <a:avLst/>
          </a:prstGeom>
          <a:noFill/>
        </p:spPr>
        <p:txBody>
          <a:bodyPr wrap="square" lIns="0" tIns="0" rIns="0" bIns="0" rtlCol="0">
            <a:spAutoFit/>
          </a:bodyPr>
          <a:lstStyle/>
          <a:p>
            <a:pPr>
              <a:lnSpc>
                <a:spcPct val="120000"/>
              </a:lnSpc>
            </a:pPr>
            <a:r>
              <a:rPr lang="en-US" sz="1463" b="1" dirty="0" err="1" smtClean="0">
                <a:solidFill>
                  <a:srgbClr val="EF7D1D"/>
                </a:solidFill>
                <a:latin typeface="Source Code Pro Medium" charset="0"/>
                <a:ea typeface="Source Code Pro Medium" charset="0"/>
                <a:cs typeface="Source Code Pro Medium" charset="0"/>
              </a:rPr>
              <a:t>Variablen</a:t>
            </a:r>
            <a:endParaRPr lang="en-US" sz="1463" b="1" dirty="0" smtClean="0">
              <a:solidFill>
                <a:srgbClr val="EF7D1D"/>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a:t>
            </a:r>
            <a:r>
              <a:rPr lang="en-US" sz="1463" dirty="0" err="1" smtClean="0">
                <a:solidFill>
                  <a:srgbClr val="025249"/>
                </a:solidFill>
                <a:latin typeface="Source Code Pro Medium" charset="0"/>
                <a:ea typeface="Source Code Pro Medium" charset="0"/>
                <a:cs typeface="Source Code Pro Medium" charset="0"/>
              </a:rPr>
              <a:t>yo</a:t>
            </a:r>
            <a:r>
              <a:rPr lang="en-US" sz="1463" dirty="0" smtClean="0">
                <a:solidFill>
                  <a:srgbClr val="025249"/>
                </a:solidFill>
                <a:latin typeface="Source Code Pro Medium" charset="0"/>
                <a:ea typeface="Source Code Pro Medium" charset="0"/>
                <a:cs typeface="Source Code Pro Medium" charset="0"/>
              </a:rPr>
              <a:t>";</a:t>
            </a:r>
          </a:p>
          <a:p>
            <a:pPr>
              <a:lnSpc>
                <a:spcPct val="120000"/>
              </a:lnSpc>
            </a:pPr>
            <a:r>
              <a:rPr lang="en-US" sz="1463" dirty="0" smtClean="0">
                <a:solidFill>
                  <a:srgbClr val="025249"/>
                </a:solidFill>
                <a:latin typeface="Source Code Pro Medium" charset="0"/>
                <a:ea typeface="Source Code Pro Medium" charset="0"/>
                <a:cs typeface="Source Code Pro Medium" charset="0"/>
              </a:rPr>
              <a:t>foo </a:t>
            </a:r>
            <a:r>
              <a:rPr lang="en-US" sz="1463" dirty="0">
                <a:solidFill>
                  <a:srgbClr val="025249"/>
                </a:solidFill>
                <a:latin typeface="Source Code Pro Medium" charset="0"/>
                <a:ea typeface="Source Code Pro Medium" charset="0"/>
                <a:cs typeface="Source Code Pro Medium" charset="0"/>
              </a:rPr>
              <a:t>= </a:t>
            </a:r>
            <a:r>
              <a:rPr lang="en-US" sz="1463" dirty="0" smtClean="0">
                <a:solidFill>
                  <a:srgbClr val="025249"/>
                </a:solidFill>
                <a:latin typeface="Source Code Pro Medium" charset="0"/>
                <a:ea typeface="Source Code Pro Medium" charset="0"/>
                <a:cs typeface="Source Code Pro Medium" charset="0"/>
              </a:rPr>
              <a:t>10; </a:t>
            </a:r>
            <a:r>
              <a:rPr lang="en-US" sz="1463" dirty="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Fehler</a:t>
            </a:r>
            <a:r>
              <a:rPr lang="en-US" sz="1463" dirty="0" smtClean="0">
                <a:solidFill>
                  <a:srgbClr val="025249"/>
                </a:solidFill>
                <a:latin typeface="Source Code Pro Medium" charset="0"/>
                <a:ea typeface="Source Code Pro Medium" charset="0"/>
                <a:cs typeface="Source Code Pro Medium" charset="0"/>
              </a:rPr>
              <a:t>: Type 'number' </a:t>
            </a:r>
            <a:r>
              <a:rPr lang="en-US" sz="1463" dirty="0">
                <a:solidFill>
                  <a:srgbClr val="025249"/>
                </a:solidFill>
                <a:latin typeface="Source Code Pro Medium" charset="0"/>
                <a:ea typeface="Source Code Pro Medium" charset="0"/>
                <a:cs typeface="Source Code Pro Medium" charset="0"/>
              </a:rPr>
              <a:t>is not assignable to type </a:t>
            </a:r>
            <a:r>
              <a:rPr lang="en-US" sz="1463" dirty="0" smtClean="0">
                <a:solidFill>
                  <a:srgbClr val="025249"/>
                </a:solidFill>
                <a:latin typeface="Source Code Pro Medium" charset="0"/>
                <a:ea typeface="Source Code Pro Medium" charset="0"/>
                <a:cs typeface="Source Code Pro Medium" charset="0"/>
              </a:rPr>
              <a:t>'string'</a:t>
            </a:r>
          </a:p>
          <a:p>
            <a:pPr>
              <a:lnSpc>
                <a:spcPct val="120000"/>
              </a:lnSpc>
            </a:pPr>
            <a:endParaRPr lang="en-US" sz="1463" b="1" dirty="0" smtClean="0">
              <a:solidFill>
                <a:srgbClr val="EF7D1D"/>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13413690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2952924"/>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EF7D1D"/>
                </a:solidFill>
                <a:latin typeface="Source Code Pro" charset="0"/>
                <a:ea typeface="Source Code Pro" charset="0"/>
                <a:cs typeface="Source Code Pro" charset="0"/>
              </a:rPr>
              <a:t>Funktionen</a:t>
            </a: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dirty="0" smtClean="0">
                <a:solidFill>
                  <a:srgbClr val="025249"/>
                </a:solidFill>
                <a:latin typeface="Source Code Pro" charset="0"/>
                <a:ea typeface="Source Code Pro" charset="0"/>
                <a:cs typeface="Source Code Pro" charset="0"/>
              </a:rPr>
              <a:t>function </a:t>
            </a: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(what: string) {</a:t>
            </a:r>
          </a:p>
          <a:p>
            <a:pPr>
              <a:lnSpc>
                <a:spcPct val="120000"/>
              </a:lnSpc>
            </a:pPr>
            <a:r>
              <a:rPr lang="en-US" sz="1463" dirty="0" smtClean="0">
                <a:solidFill>
                  <a:srgbClr val="025249"/>
                </a:solidFill>
                <a:latin typeface="Source Code Pro" charset="0"/>
                <a:ea typeface="Source Code Pro" charset="0"/>
                <a:cs typeface="Source Code Pro" charset="0"/>
              </a:rPr>
              <a:t>   return `Saying: ${what}`; </a:t>
            </a:r>
          </a:p>
          <a:p>
            <a:pPr>
              <a:lnSpc>
                <a:spcPct val="120000"/>
              </a:lnSpc>
            </a:pPr>
            <a:r>
              <a:rPr lang="en-US" sz="1463" dirty="0" smtClean="0">
                <a:solidFill>
                  <a:srgbClr val="025249"/>
                </a:solidFill>
                <a:latin typeface="Source Code Pro" charset="0"/>
                <a:ea typeface="Source Code Pro" charset="0"/>
                <a:cs typeface="Source Code Pro" charset="0"/>
              </a:rPr>
              <a:t>}</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('Klaus'); // OK</a:t>
            </a:r>
          </a:p>
          <a:p>
            <a:pPr>
              <a:lnSpc>
                <a:spcPct val="120000"/>
              </a:lnSpc>
            </a:pPr>
            <a:r>
              <a:rPr lang="en-US" sz="1463"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(10);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(10 is not a string)</a:t>
            </a:r>
          </a:p>
          <a:p>
            <a:pPr>
              <a:lnSpc>
                <a:spcPct val="120000"/>
              </a:lnSpc>
            </a:pPr>
            <a:endParaRPr lang="en-US" sz="1463" dirty="0" smtClean="0">
              <a:solidFill>
                <a:srgbClr val="025249"/>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6292804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Typen verwenden</a:t>
            </a:r>
          </a:p>
        </p:txBody>
      </p:sp>
      <p:sp>
        <p:nvSpPr>
          <p:cNvPr id="4" name="Textfeld 3"/>
          <p:cNvSpPr txBox="1"/>
          <p:nvPr/>
        </p:nvSpPr>
        <p:spPr>
          <a:xfrm>
            <a:off x="320736" y="1929621"/>
            <a:ext cx="9279032" cy="3781933"/>
          </a:xfrm>
          <a:prstGeom prst="rect">
            <a:avLst/>
          </a:prstGeom>
          <a:noFill/>
        </p:spPr>
        <p:txBody>
          <a:bodyPr wrap="square" lIns="0" tIns="0" rIns="0" bIns="0" rtlCol="0">
            <a:spAutoFit/>
          </a:bodyPr>
          <a:lstStyle/>
          <a:p>
            <a:pPr>
              <a:lnSpc>
                <a:spcPct val="120000"/>
              </a:lnSpc>
            </a:pPr>
            <a:r>
              <a:rPr lang="en-US" sz="1463" b="1" dirty="0" err="1" smtClean="0">
                <a:solidFill>
                  <a:srgbClr val="36544F"/>
                </a:solidFill>
                <a:latin typeface="Source Code Pro Medium" charset="0"/>
                <a:ea typeface="Source Code Pro Medium" charset="0"/>
                <a:cs typeface="Source Code Pro Medium" charset="0"/>
              </a:rPr>
              <a:t>Variablen</a:t>
            </a:r>
            <a:endParaRPr lang="en-US" sz="1463" b="1"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025249"/>
                </a:solidFill>
                <a:latin typeface="Source Code Pro Medium" charset="0"/>
                <a:ea typeface="Source Code Pro Medium" charset="0"/>
                <a:cs typeface="Source Code Pro Medium" charset="0"/>
              </a:rPr>
              <a:t>let </a:t>
            </a:r>
            <a:r>
              <a:rPr lang="en-US" sz="1463" dirty="0">
                <a:solidFill>
                  <a:srgbClr val="025249"/>
                </a:solidFill>
                <a:latin typeface="Source Code Pro Medium" charset="0"/>
                <a:ea typeface="Source Code Pro Medium" charset="0"/>
                <a:cs typeface="Source Code Pro Medium" charset="0"/>
              </a:rPr>
              <a:t>foo: </a:t>
            </a:r>
            <a:r>
              <a:rPr lang="en-US" sz="1463" dirty="0" smtClean="0">
                <a:solidFill>
                  <a:srgbClr val="025249"/>
                </a:solidFill>
                <a:latin typeface="Source Code Pro Medium" charset="0"/>
                <a:ea typeface="Source Code Pro Medium" charset="0"/>
                <a:cs typeface="Source Code Pro Medium" charset="0"/>
              </a:rPr>
              <a:t>string; // </a:t>
            </a:r>
            <a:r>
              <a:rPr lang="en-US" sz="1463" dirty="0" err="1" smtClean="0">
                <a:solidFill>
                  <a:srgbClr val="025249"/>
                </a:solidFill>
                <a:latin typeface="Source Code Pro Medium" charset="0"/>
                <a:ea typeface="Source Code Pro Medium" charset="0"/>
                <a:cs typeface="Source Code Pro Medium" charset="0"/>
              </a:rPr>
              <a:t>eingebaute</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Typen</a:t>
            </a:r>
            <a:r>
              <a:rPr lang="en-US" sz="1463" dirty="0" smtClean="0">
                <a:solidFill>
                  <a:srgbClr val="025249"/>
                </a:solidFill>
                <a:latin typeface="Source Code Pro Medium" charset="0"/>
                <a:ea typeface="Source Code Pro Medium" charset="0"/>
                <a:cs typeface="Source Code Pro Medium" charset="0"/>
              </a:rPr>
              <a:t> </a:t>
            </a:r>
            <a:r>
              <a:rPr lang="en-US" sz="1463" dirty="0" err="1" smtClean="0">
                <a:solidFill>
                  <a:srgbClr val="025249"/>
                </a:solidFill>
                <a:latin typeface="Source Code Pro Medium" charset="0"/>
                <a:ea typeface="Source Code Pro Medium" charset="0"/>
                <a:cs typeface="Source Code Pro Medium" charset="0"/>
              </a:rPr>
              <a:t>z.B</a:t>
            </a:r>
            <a:r>
              <a:rPr lang="en-US" sz="1463" dirty="0" smtClean="0">
                <a:solidFill>
                  <a:srgbClr val="025249"/>
                </a:solidFill>
                <a:latin typeface="Source Code Pro Medium" charset="0"/>
                <a:ea typeface="Source Code Pro Medium" charset="0"/>
                <a:cs typeface="Source Code Pro Medium" charset="0"/>
              </a:rPr>
              <a:t>: string, number, </a:t>
            </a:r>
            <a:r>
              <a:rPr lang="en-US" sz="1463" dirty="0" err="1" smtClean="0">
                <a:solidFill>
                  <a:srgbClr val="025249"/>
                </a:solidFill>
                <a:latin typeface="Source Code Pro Medium" charset="0"/>
                <a:ea typeface="Source Code Pro Medium" charset="0"/>
                <a:cs typeface="Source Code Pro Medium" charset="0"/>
              </a:rPr>
              <a:t>boolean</a:t>
            </a:r>
            <a:endParaRPr lang="en-US" sz="1463" dirty="0" smtClean="0">
              <a:solidFill>
                <a:srgbClr val="025249"/>
              </a:solidFill>
              <a:latin typeface="Source Code Pro Medium" charset="0"/>
              <a:ea typeface="Source Code Pro Medium" charset="0"/>
              <a:cs typeface="Source Code Pro Medium"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endParaRPr lang="en-US" sz="1463" b="1" dirty="0" smtClean="0">
              <a:solidFill>
                <a:srgbClr val="EF7D1D"/>
              </a:solidFill>
              <a:latin typeface="Source Code Pro" charset="0"/>
              <a:ea typeface="Source Code Pro" charset="0"/>
              <a:cs typeface="Source Code Pro" charset="0"/>
            </a:endParaRPr>
          </a:p>
          <a:p>
            <a:pPr>
              <a:lnSpc>
                <a:spcPct val="120000"/>
              </a:lnSpc>
            </a:pPr>
            <a:r>
              <a:rPr lang="en-US" sz="1463" b="1" dirty="0" err="1" smtClean="0">
                <a:solidFill>
                  <a:srgbClr val="36544F"/>
                </a:solidFill>
                <a:latin typeface="Source Code Pro" charset="0"/>
                <a:ea typeface="Source Code Pro" charset="0"/>
                <a:cs typeface="Source Code Pro" charset="0"/>
              </a:rPr>
              <a:t>Funktionen</a:t>
            </a:r>
            <a:endParaRPr lang="en-US" sz="1463" b="1" dirty="0">
              <a:solidFill>
                <a:srgbClr val="36544F"/>
              </a:solidFill>
              <a:latin typeface="Source Code Pro" charset="0"/>
              <a:ea typeface="Source Code Pro" charset="0"/>
              <a:cs typeface="Source Code Pro" charset="0"/>
            </a:endParaRPr>
          </a:p>
          <a:p>
            <a:pPr>
              <a:lnSpc>
                <a:spcPct val="120000"/>
              </a:lnSpc>
            </a:pPr>
            <a:r>
              <a:rPr lang="en-US" sz="1463" dirty="0">
                <a:solidFill>
                  <a:srgbClr val="025249"/>
                </a:solidFill>
                <a:latin typeface="Source Code Pro" charset="0"/>
                <a:ea typeface="Source Code Pro" charset="0"/>
                <a:cs typeface="Source Code Pro" charset="0"/>
              </a:rPr>
              <a:t>function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(what: string) {</a:t>
            </a:r>
          </a:p>
          <a:p>
            <a:pPr>
              <a:lnSpc>
                <a:spcPct val="120000"/>
              </a:lnSpc>
            </a:pPr>
            <a:r>
              <a:rPr lang="en-US" sz="1463" dirty="0">
                <a:solidFill>
                  <a:srgbClr val="025249"/>
                </a:solidFill>
                <a:latin typeface="Source Code Pro" charset="0"/>
                <a:ea typeface="Source Code Pro" charset="0"/>
                <a:cs typeface="Source Code Pro" charset="0"/>
              </a:rPr>
              <a:t>   return `Saying: ${what}`; </a:t>
            </a:r>
          </a:p>
          <a:p>
            <a:pPr>
              <a:lnSpc>
                <a:spcPct val="120000"/>
              </a:lnSpc>
            </a:pPr>
            <a:r>
              <a:rPr lang="en-US" sz="1463" dirty="0">
                <a:solidFill>
                  <a:srgbClr val="025249"/>
                </a:solidFill>
                <a:latin typeface="Source Code Pro" charset="0"/>
                <a:ea typeface="Source Code Pro" charset="0"/>
                <a:cs typeface="Source Code Pro" charset="0"/>
              </a:rPr>
              <a:t>}</a:t>
            </a:r>
          </a:p>
          <a:p>
            <a:pPr>
              <a:lnSpc>
                <a:spcPct val="120000"/>
              </a:lnSpc>
            </a:pPr>
            <a:endParaRPr lang="en-US" sz="1463" dirty="0" smtClean="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charset="0"/>
              <a:ea typeface="Source Code Pro" charset="0"/>
              <a:cs typeface="Source Code Pro" charset="0"/>
            </a:endParaRPr>
          </a:p>
          <a:p>
            <a:pPr>
              <a:lnSpc>
                <a:spcPct val="120000"/>
              </a:lnSpc>
            </a:pPr>
            <a:r>
              <a:rPr lang="en-US" sz="1463" b="1" dirty="0" err="1">
                <a:solidFill>
                  <a:srgbClr val="EF7D1D"/>
                </a:solidFill>
                <a:latin typeface="Source Code Pro" charset="0"/>
                <a:ea typeface="Source Code Pro" charset="0"/>
                <a:cs typeface="Source Code Pro" charset="0"/>
              </a:rPr>
              <a:t>Angabe</a:t>
            </a:r>
            <a:r>
              <a:rPr lang="en-US" sz="1463" b="1" dirty="0">
                <a:solidFill>
                  <a:srgbClr val="EF7D1D"/>
                </a:solidFill>
                <a:latin typeface="Source Code Pro" charset="0"/>
                <a:ea typeface="Source Code Pro" charset="0"/>
                <a:cs typeface="Source Code Pro" charset="0"/>
              </a:rPr>
              <a:t> von </a:t>
            </a:r>
            <a:r>
              <a:rPr lang="en-US" sz="1463" b="1" dirty="0" err="1">
                <a:solidFill>
                  <a:srgbClr val="EF7D1D"/>
                </a:solidFill>
                <a:latin typeface="Source Code Pro" charset="0"/>
                <a:ea typeface="Source Code Pro" charset="0"/>
                <a:cs typeface="Source Code Pro" charset="0"/>
              </a:rPr>
              <a:t>Typen</a:t>
            </a:r>
            <a:r>
              <a:rPr lang="en-US" sz="1463" b="1" dirty="0">
                <a:solidFill>
                  <a:srgbClr val="EF7D1D"/>
                </a:solidFill>
                <a:latin typeface="Source Code Pro" charset="0"/>
                <a:ea typeface="Source Code Pro" charset="0"/>
                <a:cs typeface="Source Code Pro" charset="0"/>
              </a:rPr>
              <a:t> </a:t>
            </a:r>
            <a:r>
              <a:rPr lang="en-US" sz="1463" b="1" dirty="0" err="1">
                <a:solidFill>
                  <a:srgbClr val="EF7D1D"/>
                </a:solidFill>
                <a:latin typeface="Source Code Pro" charset="0"/>
                <a:ea typeface="Source Code Pro" charset="0"/>
                <a:cs typeface="Source Code Pro" charset="0"/>
              </a:rPr>
              <a:t>ist</a:t>
            </a:r>
            <a:r>
              <a:rPr lang="en-US" sz="1463" b="1" dirty="0">
                <a:solidFill>
                  <a:srgbClr val="EF7D1D"/>
                </a:solidFill>
                <a:latin typeface="Source Code Pro" charset="0"/>
                <a:ea typeface="Source Code Pro" charset="0"/>
                <a:cs typeface="Source Code Pro" charset="0"/>
              </a:rPr>
              <a:t> optional, </a:t>
            </a:r>
            <a:r>
              <a:rPr lang="en-US" sz="1463" b="1" dirty="0" err="1" smtClean="0">
                <a:solidFill>
                  <a:srgbClr val="EF7D1D"/>
                </a:solidFill>
                <a:latin typeface="Source Code Pro" charset="0"/>
                <a:ea typeface="Source Code Pro" charset="0"/>
                <a:cs typeface="Source Code Pro" charset="0"/>
              </a:rPr>
              <a:t>Typen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werden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dann</a:t>
            </a:r>
            <a:r>
              <a:rPr lang="en-US" sz="1463" b="1" dirty="0" smtClean="0">
                <a:solidFill>
                  <a:srgbClr val="EF7D1D"/>
                </a:solidFill>
                <a:latin typeface="Source Code Pro" charset="0"/>
                <a:ea typeface="Source Code Pro" charset="0"/>
                <a:cs typeface="Source Code Pro" charset="0"/>
              </a:rPr>
              <a:t> </a:t>
            </a:r>
            <a:r>
              <a:rPr lang="en-US" sz="1463" b="1" dirty="0" err="1" smtClean="0">
                <a:solidFill>
                  <a:srgbClr val="EF7D1D"/>
                </a:solidFill>
                <a:latin typeface="Source Code Pro" charset="0"/>
                <a:ea typeface="Source Code Pro" charset="0"/>
                <a:cs typeface="Source Code Pro" charset="0"/>
              </a:rPr>
              <a:t>abgeleitet</a:t>
            </a:r>
            <a:r>
              <a:rPr lang="en-US" sz="1463" b="1" dirty="0">
                <a:solidFill>
                  <a:srgbClr val="EF7D1D"/>
                </a:solidFill>
                <a:latin typeface="Source Code Pro" charset="0"/>
                <a:ea typeface="Source Code Pro" charset="0"/>
                <a:cs typeface="Source Code Pro" charset="0"/>
              </a:rPr>
              <a:t>:</a:t>
            </a:r>
          </a:p>
          <a:p>
            <a:pPr>
              <a:lnSpc>
                <a:spcPct val="120000"/>
              </a:lnSpc>
            </a:pPr>
            <a:r>
              <a:rPr lang="en-US" sz="1463" dirty="0">
                <a:solidFill>
                  <a:srgbClr val="025249"/>
                </a:solidFill>
                <a:latin typeface="Source Code Pro" charset="0"/>
                <a:ea typeface="Source Code Pro" charset="0"/>
                <a:cs typeface="Source Code Pro" charset="0"/>
              </a:rPr>
              <a:t>let </a:t>
            </a:r>
            <a:r>
              <a:rPr lang="en-US" sz="1463" dirty="0" smtClean="0">
                <a:solidFill>
                  <a:srgbClr val="025249"/>
                </a:solidFill>
                <a:latin typeface="Source Code Pro" charset="0"/>
                <a:ea typeface="Source Code Pro" charset="0"/>
                <a:cs typeface="Source Code Pro" charset="0"/>
              </a:rPr>
              <a:t>result = 7; </a:t>
            </a:r>
            <a:r>
              <a:rPr lang="en-US" sz="1463" dirty="0" err="1" smtClean="0">
                <a:solidFill>
                  <a:srgbClr val="025249"/>
                </a:solidFill>
                <a:latin typeface="Source Code Pro" charset="0"/>
                <a:ea typeface="Source Code Pro" charset="0"/>
                <a:cs typeface="Source Code Pro" charset="0"/>
              </a:rPr>
              <a:t>abgeleiteter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number</a:t>
            </a:r>
          </a:p>
          <a:p>
            <a:pPr>
              <a:lnSpc>
                <a:spcPct val="120000"/>
              </a:lnSpc>
            </a:pPr>
            <a:r>
              <a:rPr lang="en-US" sz="1463" dirty="0" smtClean="0">
                <a:solidFill>
                  <a:srgbClr val="025249"/>
                </a:solidFill>
                <a:latin typeface="Source Code Pro" charset="0"/>
                <a:ea typeface="Source Code Pro" charset="0"/>
                <a:cs typeface="Source Code Pro" charset="0"/>
              </a:rPr>
              <a:t>result </a:t>
            </a:r>
            <a:r>
              <a:rPr lang="en-US" sz="1463" dirty="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sayIt</a:t>
            </a:r>
            <a:r>
              <a:rPr lang="en-US" sz="1463" dirty="0">
                <a:solidFill>
                  <a:srgbClr val="025249"/>
                </a:solidFill>
                <a:latin typeface="Source Code Pro" charset="0"/>
                <a:ea typeface="Source Code Pro" charset="0"/>
                <a:cs typeface="Source Code Pro" charset="0"/>
              </a:rPr>
              <a:t>('Lars') // </a:t>
            </a:r>
            <a:r>
              <a:rPr lang="en-US" sz="1463" dirty="0" err="1" smtClean="0">
                <a:solidFill>
                  <a:srgbClr val="025249"/>
                </a:solidFill>
                <a:latin typeface="Source Code Pro" charset="0"/>
                <a:ea typeface="Source Code Pro" charset="0"/>
                <a:cs typeface="Source Code Pro" charset="0"/>
              </a:rPr>
              <a:t>Fehler</a:t>
            </a:r>
            <a:r>
              <a:rPr lang="en-US" sz="1463" dirty="0" smtClean="0">
                <a:solidFill>
                  <a:srgbClr val="025249"/>
                </a:solidFill>
                <a:latin typeface="Source Code Pro" charset="0"/>
                <a:ea typeface="Source Code Pro" charset="0"/>
                <a:cs typeface="Source Code Pro" charset="0"/>
              </a:rPr>
              <a:t> (</a:t>
            </a:r>
            <a:r>
              <a:rPr lang="en-US" sz="1463" dirty="0" err="1">
                <a:solidFill>
                  <a:srgbClr val="025249"/>
                </a:solidFill>
                <a:latin typeface="Source Code Pro" charset="0"/>
                <a:ea typeface="Source Code Pro" charset="0"/>
                <a:cs typeface="Source Code Pro" charset="0"/>
              </a:rPr>
              <a:t>a</a:t>
            </a:r>
            <a:r>
              <a:rPr lang="en-US" sz="1463" dirty="0" err="1" smtClean="0">
                <a:solidFill>
                  <a:srgbClr val="025249"/>
                </a:solidFill>
                <a:latin typeface="Source Code Pro" charset="0"/>
                <a:ea typeface="Source Code Pro" charset="0"/>
                <a:cs typeface="Source Code Pro" charset="0"/>
              </a:rPr>
              <a:t>bgeleiteter</a:t>
            </a:r>
            <a:r>
              <a:rPr lang="en-US" sz="1463" dirty="0" smtClean="0">
                <a:solidFill>
                  <a:srgbClr val="025249"/>
                </a:solidFill>
                <a:latin typeface="Source Code Pro" charset="0"/>
                <a:ea typeface="Source Code Pro" charset="0"/>
                <a:cs typeface="Source Code Pro" charset="0"/>
              </a:rPr>
              <a:t> </a:t>
            </a:r>
            <a:r>
              <a:rPr lang="en-US" sz="1463" dirty="0" err="1" smtClean="0">
                <a:solidFill>
                  <a:srgbClr val="025249"/>
                </a:solidFill>
                <a:latin typeface="Source Code Pro" charset="0"/>
                <a:ea typeface="Source Code Pro" charset="0"/>
                <a:cs typeface="Source Code Pro" charset="0"/>
              </a:rPr>
              <a:t>Typ</a:t>
            </a:r>
            <a:r>
              <a:rPr lang="en-US" sz="1463" dirty="0" smtClean="0">
                <a:solidFill>
                  <a:srgbClr val="025249"/>
                </a:solidFill>
                <a:latin typeface="Source Code Pro" charset="0"/>
                <a:ea typeface="Source Code Pro" charset="0"/>
                <a:cs typeface="Source Code Pro" charset="0"/>
              </a:rPr>
              <a:t> von </a:t>
            </a:r>
            <a:r>
              <a:rPr lang="en-US" sz="1463" b="1" dirty="0" err="1" smtClean="0">
                <a:solidFill>
                  <a:srgbClr val="025249"/>
                </a:solidFill>
                <a:latin typeface="Source Code Pro" charset="0"/>
                <a:ea typeface="Source Code Pro" charset="0"/>
                <a:cs typeface="Source Code Pro" charset="0"/>
              </a:rPr>
              <a:t>sayIt</a:t>
            </a:r>
            <a:r>
              <a:rPr lang="en-US" sz="1463" dirty="0" smtClean="0">
                <a:solidFill>
                  <a:srgbClr val="025249"/>
                </a:solidFill>
                <a:latin typeface="Source Code Pro" charset="0"/>
                <a:ea typeface="Source Code Pro" charset="0"/>
                <a:cs typeface="Source Code Pro" charset="0"/>
              </a:rPr>
              <a:t>: string)</a:t>
            </a:r>
            <a:endParaRPr lang="en-US" sz="1463" dirty="0">
              <a:solidFill>
                <a:srgbClr val="025249"/>
              </a:solidFill>
              <a:latin typeface="Source Code Pro" charset="0"/>
              <a:ea typeface="Source Code Pro" charset="0"/>
              <a:cs typeface="Source Code Pro" charset="0"/>
            </a:endParaRPr>
          </a:p>
          <a:p>
            <a:pPr>
              <a:lnSpc>
                <a:spcPct val="120000"/>
              </a:lnSpc>
            </a:pPr>
            <a:endParaRPr lang="en-US" sz="1463" dirty="0">
              <a:solidFill>
                <a:srgbClr val="025249"/>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107683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a:t>
            </a:r>
          </a:p>
        </p:txBody>
      </p:sp>
      <p:sp>
        <p:nvSpPr>
          <p:cNvPr id="4" name="Textfeld 3"/>
          <p:cNvSpPr txBox="1"/>
          <p:nvPr/>
        </p:nvSpPr>
        <p:spPr>
          <a:xfrm>
            <a:off x="320736" y="1929621"/>
            <a:ext cx="9279032" cy="1890967"/>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8934426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35531"/>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Eigene Typen definieren und verwenden</a:t>
            </a:r>
          </a:p>
        </p:txBody>
      </p:sp>
      <p:sp>
        <p:nvSpPr>
          <p:cNvPr id="4" name="Textfeld 3"/>
          <p:cNvSpPr txBox="1"/>
          <p:nvPr/>
        </p:nvSpPr>
        <p:spPr>
          <a:xfrm>
            <a:off x="320736" y="1929621"/>
            <a:ext cx="9279032" cy="4052071"/>
          </a:xfrm>
          <a:prstGeom prst="rect">
            <a:avLst/>
          </a:prstGeom>
          <a:noFill/>
        </p:spPr>
        <p:txBody>
          <a:bodyPr wrap="square" lIns="0" tIns="0" rIns="0" bIns="0" rtlCol="0">
            <a:spAutoFit/>
          </a:bodyPr>
          <a:lstStyle/>
          <a:p>
            <a:pPr>
              <a:lnSpc>
                <a:spcPct val="120000"/>
              </a:lnSpc>
            </a:pPr>
            <a:r>
              <a:rPr lang="en-US" sz="1463" dirty="0" smtClean="0">
                <a:solidFill>
                  <a:schemeClr val="accent2">
                    <a:lumMod val="75000"/>
                  </a:schemeClr>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Person = {              // </a:t>
            </a:r>
            <a:r>
              <a:rPr lang="en-US" sz="1463" dirty="0" err="1" smtClean="0">
                <a:solidFill>
                  <a:srgbClr val="36544F"/>
                </a:solidFill>
                <a:latin typeface="Source Code Pro Medium" charset="0"/>
                <a:ea typeface="Source Code Pro Medium" charset="0"/>
                <a:cs typeface="Source Code Pro Medium" charset="0"/>
              </a:rPr>
              <a:t>Alternativ</a:t>
            </a:r>
            <a:r>
              <a:rPr lang="en-US" sz="1463" dirty="0" smtClean="0">
                <a:solidFill>
                  <a:srgbClr val="36544F"/>
                </a:solidFill>
                <a:latin typeface="Source Code Pro Medium" charset="0"/>
                <a:ea typeface="Source Code Pro Medium" charset="0"/>
                <a:cs typeface="Source Code Pro Medium" charset="0"/>
              </a:rPr>
              <a:t>: interface</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string,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string|null</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nullable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ein</a:t>
            </a:r>
            <a:r>
              <a:rPr lang="en-US" sz="1463" dirty="0" smtClean="0">
                <a:solidFill>
                  <a:srgbClr val="36544F"/>
                </a:solidFill>
                <a:latin typeface="Source Code Pro Medium" charset="0"/>
                <a:ea typeface="Source Code Pro Medium" charset="0"/>
                <a:cs typeface="Source Code Pro Medium" charset="0"/>
              </a:rPr>
              <a:t> String </a:t>
            </a:r>
            <a:r>
              <a:rPr lang="en-US" sz="1463" dirty="0" err="1" smtClean="0">
                <a:solidFill>
                  <a:srgbClr val="36544F"/>
                </a:solidFill>
                <a:latin typeface="Source Code Pro Medium" charset="0"/>
                <a:ea typeface="Source Code Pro Medium" charset="0"/>
                <a:cs typeface="Source Code Pro Medium" charset="0"/>
              </a:rPr>
              <a:t>oder</a:t>
            </a:r>
            <a:r>
              <a:rPr lang="en-US" sz="1463" dirty="0" smtClean="0">
                <a:solidFill>
                  <a:srgbClr val="36544F"/>
                </a:solidFill>
                <a:latin typeface="Source Code Pro Medium" charset="0"/>
                <a:ea typeface="Source Code Pro Medium" charset="0"/>
                <a:cs typeface="Source Code Pro Medium" charset="0"/>
              </a:rPr>
              <a:t> null")</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age?: number               // </a:t>
            </a:r>
            <a:r>
              <a:rPr lang="en-US" sz="1463" dirty="0" err="1" smtClean="0">
                <a:solidFill>
                  <a:srgbClr val="36544F"/>
                </a:solidFill>
                <a:latin typeface="Source Code Pro Medium" charset="0"/>
                <a:ea typeface="Source Code Pro Medium" charset="0"/>
                <a:cs typeface="Source Code Pro Medium" charset="0"/>
              </a:rPr>
              <a:t>optionaler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Typ</a:t>
            </a: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function </a:t>
            </a: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(p: Person) {</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console.log</a:t>
            </a:r>
            <a:r>
              <a:rPr lang="en-US" sz="1463" dirty="0" smtClean="0">
                <a:solidFill>
                  <a:srgbClr val="36544F"/>
                </a:solidFill>
                <a:latin typeface="Source Code Pro Medium" charset="0"/>
                <a:ea typeface="Source Code Pro Medium" charset="0"/>
                <a:cs typeface="Source Code Pro Medium" charset="0"/>
              </a:rPr>
              <a:t>(`Hello, ${</a:t>
            </a:r>
            <a:r>
              <a:rPr lang="en-US" sz="1463" dirty="0" err="1" smtClean="0">
                <a:solidFill>
                  <a:srgbClr val="36544F"/>
                </a:solidFill>
                <a:latin typeface="Source Code Pro Medium" charset="0"/>
                <a:ea typeface="Source Code Pro Medium" charset="0"/>
                <a:cs typeface="Source Code Pro Medium" charset="0"/>
              </a:rPr>
              <a:t>p.lastName</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a:solidFill>
                  <a:srgbClr val="36544F"/>
                </a:solidFill>
                <a:latin typeface="Source Code Pro Medium" charset="0"/>
                <a:ea typeface="Source Code Pro Medium" charset="0"/>
                <a:cs typeface="Source Code Pro Medium" charset="0"/>
              </a:rPr>
              <a:t> </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p.lastName.toUpperCase</a:t>
            </a:r>
            <a:r>
              <a:rPr lang="en-US" sz="1463" dirty="0" smtClean="0">
                <a:solidFill>
                  <a:srgbClr val="36544F"/>
                </a:solidFill>
                <a:latin typeface="Source Code Pro Medium" charset="0"/>
                <a:ea typeface="Source Code Pro Medium" charset="0"/>
                <a:cs typeface="Source Code Pro Medium" charset="0"/>
              </a:rPr>
              <a:t>(); //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Object is possibly null</a:t>
            </a:r>
          </a:p>
          <a:p>
            <a:pPr>
              <a:lnSpc>
                <a:spcPct val="120000"/>
              </a:lnSpc>
            </a:pP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null});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a:solidFill>
                  <a:srgbClr val="36544F"/>
                </a:solidFill>
                <a:latin typeface="Source Code Pro Medium" charset="0"/>
                <a:ea typeface="Source Code Pro Medium" charset="0"/>
                <a:cs typeface="Source Code Pro Medium" charset="0"/>
              </a:rPr>
              <a:t>firstName</a:t>
            </a:r>
            <a:r>
              <a:rPr lang="en-US" sz="1463" dirty="0">
                <a:solidFill>
                  <a:srgbClr val="36544F"/>
                </a:solidFill>
                <a:latin typeface="Source Code Pro Medium" charset="0"/>
                <a:ea typeface="Source Code Pro Medium" charset="0"/>
                <a:cs typeface="Source Code Pro Medium" charset="0"/>
              </a:rPr>
              <a:t>: 'Klaus</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777}); //</a:t>
            </a:r>
            <a:r>
              <a:rPr lang="en-US" sz="1463" dirty="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Fehler</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a:t>
            </a:r>
            <a:r>
              <a:rPr lang="en-US" sz="1463" dirty="0" err="1" smtClean="0">
                <a:solidFill>
                  <a:srgbClr val="36544F"/>
                </a:solidFill>
                <a:latin typeface="Source Code Pro Medium" charset="0"/>
                <a:ea typeface="Source Code Pro Medium" charset="0"/>
                <a:cs typeface="Source Code Pro Medium" charset="0"/>
              </a:rPr>
              <a:t>kein</a:t>
            </a:r>
            <a:r>
              <a:rPr lang="en-US" sz="1463" dirty="0" smtClean="0">
                <a:solidFill>
                  <a:srgbClr val="36544F"/>
                </a:solidFill>
                <a:latin typeface="Source Code Pro Medium" charset="0"/>
                <a:ea typeface="Source Code Pro Medium" charset="0"/>
                <a:cs typeface="Source Code Pro Medium" charset="0"/>
              </a:rPr>
              <a:t> String</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sayHello</a:t>
            </a:r>
            <a:r>
              <a:rPr lang="en-US" sz="1463" dirty="0" smtClean="0">
                <a:solidFill>
                  <a:srgbClr val="36544F"/>
                </a:solidFill>
                <a:latin typeface="Source Code Pro Medium" charset="0"/>
                <a:ea typeface="Source Code Pro Medium" charset="0"/>
                <a:cs typeface="Source Code Pro Medium" charset="0"/>
              </a:rPr>
              <a:t>({</a:t>
            </a:r>
            <a:r>
              <a:rPr lang="en-US" sz="1463" dirty="0" err="1" smtClean="0">
                <a:solidFill>
                  <a:srgbClr val="36544F"/>
                </a:solidFill>
                <a:latin typeface="Source Code Pro Medium" charset="0"/>
                <a:ea typeface="Source Code Pro Medium" charset="0"/>
                <a:cs typeface="Source Code Pro Medium" charset="0"/>
              </a:rPr>
              <a:t>firstName</a:t>
            </a:r>
            <a:r>
              <a:rPr lang="en-US" sz="1463" dirty="0" smtClean="0">
                <a:solidFill>
                  <a:srgbClr val="36544F"/>
                </a:solidFill>
                <a:latin typeface="Source Code Pro Medium" charset="0"/>
                <a:ea typeface="Source Code Pro Medium" charset="0"/>
                <a:cs typeface="Source Code Pro Medium" charset="0"/>
              </a:rPr>
              <a:t>: 'Klaus', </a:t>
            </a:r>
            <a:r>
              <a:rPr lang="en-US" sz="1463" dirty="0" err="1" smtClean="0">
                <a:solidFill>
                  <a:srgbClr val="36544F"/>
                </a:solidFill>
                <a:latin typeface="Source Code Pro Medium" charset="0"/>
                <a:ea typeface="Source Code Pro Medium" charset="0"/>
                <a:cs typeface="Source Code Pro Medium" charset="0"/>
              </a:rPr>
              <a:t>lastName</a:t>
            </a:r>
            <a:r>
              <a:rPr lang="en-US" sz="1463" dirty="0" smtClean="0">
                <a:solidFill>
                  <a:srgbClr val="36544F"/>
                </a:solidFill>
                <a:latin typeface="Source Code Pro Medium" charset="0"/>
                <a:ea typeface="Source Code Pro Medium" charset="0"/>
                <a:cs typeface="Source Code Pro Medium" charset="0"/>
              </a:rPr>
              <a:t>: 'Mueller', age: 32});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endParaRPr lang="en-US" sz="1463" dirty="0" smtClean="0">
              <a:solidFill>
                <a:srgbClr val="36544F"/>
              </a:solidFill>
              <a:latin typeface="Source Code Pro Medium" charset="0"/>
              <a:ea typeface="Source Code Pro Medium" charset="0"/>
              <a:cs typeface="Source Code Pro Medium" charset="0"/>
            </a:endParaRPr>
          </a:p>
        </p:txBody>
      </p:sp>
    </p:spTree>
    <p:extLst>
      <p:ext uri="{BB962C8B-B14F-4D97-AF65-F5344CB8AC3E}">
        <p14:creationId xmlns:p14="http://schemas.microsoft.com/office/powerpoint/2010/main" val="20938549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143696009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 Syntax</a:t>
            </a:r>
            <a:endParaRPr lang="de-DE" dirty="0"/>
          </a:p>
        </p:txBody>
      </p:sp>
      <p:sp>
        <p:nvSpPr>
          <p:cNvPr id="3" name="Textfeld 2"/>
          <p:cNvSpPr txBox="1"/>
          <p:nvPr/>
        </p:nvSpPr>
        <p:spPr>
          <a:xfrm>
            <a:off x="203200" y="1268793"/>
            <a:ext cx="9499600" cy="504946"/>
          </a:xfrm>
          <a:prstGeom prst="rect">
            <a:avLst/>
          </a:prstGeom>
          <a:noFill/>
        </p:spPr>
        <p:txBody>
          <a:bodyPr wrap="square" rtlCol="0">
            <a:spAutoFit/>
          </a:bodyPr>
          <a:lstStyle/>
          <a:p>
            <a:pPr>
              <a:lnSpc>
                <a:spcPct val="120000"/>
              </a:lnSpc>
            </a:pP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p:txBody>
      </p:sp>
      <p:sp>
        <p:nvSpPr>
          <p:cNvPr id="4" name="Textfeld 3"/>
          <p:cNvSpPr txBox="1"/>
          <p:nvPr/>
        </p:nvSpPr>
        <p:spPr>
          <a:xfrm>
            <a:off x="320736" y="1929621"/>
            <a:ext cx="9279032" cy="2431243"/>
          </a:xfrm>
          <a:prstGeom prst="rect">
            <a:avLst/>
          </a:prstGeom>
          <a:noFill/>
        </p:spPr>
        <p:txBody>
          <a:bodyPr wrap="square" lIns="0" tIns="0" rIns="0" bIns="0" rtlCol="0">
            <a:spAutoFit/>
          </a:bodyPr>
          <a:lstStyle/>
          <a:p>
            <a:pPr>
              <a:lnSpc>
                <a:spcPct val="120000"/>
              </a:lnSpc>
            </a:pPr>
            <a:r>
              <a:rPr lang="en-US" sz="1463" dirty="0">
                <a:solidFill>
                  <a:srgbClr val="EF7D1D"/>
                </a:solidFill>
                <a:latin typeface="Source Code Pro Medium" charset="0"/>
                <a:ea typeface="Source Code Pro Medium" charset="0"/>
                <a:cs typeface="Source Code Pro Medium" charset="0"/>
              </a:rPr>
              <a:t>type</a:t>
            </a:r>
            <a:r>
              <a:rPr lang="en-US" sz="1463" dirty="0">
                <a:solidFill>
                  <a:srgbClr val="36544F"/>
                </a:solidFill>
                <a:latin typeface="Source Code Pro Medium" charset="0"/>
                <a:ea typeface="Source Code Pro Medium" charset="0"/>
                <a:cs typeface="Source Code Pro Medium" charset="0"/>
              </a:rPr>
              <a:t> Person = { name: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EF7D1D"/>
                </a:solidFill>
                <a:latin typeface="Source Code Pro Medium" charset="0"/>
                <a:ea typeface="Source Code Pro Medium" charset="0"/>
                <a:cs typeface="Source Code Pro Medium" charset="0"/>
              </a:rPr>
              <a:t>type</a:t>
            </a:r>
            <a:r>
              <a:rPr lang="en-US" sz="1463" dirty="0" smtClean="0">
                <a:solidFill>
                  <a:srgbClr val="36544F"/>
                </a:solidFill>
                <a:latin typeface="Source Code Pro Medium" charset="0"/>
                <a:ea typeface="Source Code Pro Medium" charset="0"/>
                <a:cs typeface="Source Code Pro Medium" charset="0"/>
              </a:rPr>
              <a:t> </a:t>
            </a:r>
            <a:r>
              <a:rPr lang="en-US" sz="1463" dirty="0">
                <a:solidFill>
                  <a:srgbClr val="36544F"/>
                </a:solidFill>
                <a:latin typeface="Source Code Pro Medium" charset="0"/>
                <a:ea typeface="Source Code Pro Medium" charset="0"/>
                <a:cs typeface="Source Code Pro Medium" charset="0"/>
              </a:rPr>
              <a:t>Movie = { title: string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persons: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Person</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r>
              <a:rPr lang="en-US" sz="1463" dirty="0" smtClean="0">
                <a:solidFill>
                  <a:srgbClr val="36544F"/>
                </a:solidFill>
                <a:latin typeface="Source Code Pro Medium" charset="0"/>
                <a:ea typeface="Source Code Pro Medium" charset="0"/>
                <a:cs typeface="Source Code Pro Medium" charset="0"/>
              </a:rPr>
              <a:t>let </a:t>
            </a:r>
            <a:r>
              <a:rPr lang="en-US" sz="1463" dirty="0" err="1">
                <a:solidFill>
                  <a:srgbClr val="36544F"/>
                </a:solidFill>
                <a:latin typeface="Source Code Pro Medium" charset="0"/>
                <a:ea typeface="Source Code Pro Medium" charset="0"/>
                <a:cs typeface="Source Code Pro Medium" charset="0"/>
              </a:rPr>
              <a:t>movies:</a:t>
            </a:r>
            <a:r>
              <a:rPr lang="en-US" sz="1463" dirty="0" err="1">
                <a:solidFill>
                  <a:srgbClr val="EF7D1D"/>
                </a:solidFill>
                <a:latin typeface="Source Code Pro Medium" charset="0"/>
                <a:ea typeface="Source Code Pro Medium" charset="0"/>
                <a:cs typeface="Source Code Pro Medium" charset="0"/>
              </a:rPr>
              <a:t>Array</a:t>
            </a:r>
            <a:r>
              <a:rPr lang="en-US" sz="1463" dirty="0">
                <a:solidFill>
                  <a:srgbClr val="EF7D1D"/>
                </a:solidFill>
                <a:latin typeface="Source Code Pro Medium" charset="0"/>
                <a:ea typeface="Source Code Pro Medium" charset="0"/>
                <a:cs typeface="Source Code Pro Medium" charset="0"/>
              </a:rPr>
              <a:t>&lt;</a:t>
            </a:r>
            <a:r>
              <a:rPr lang="en-US" sz="1463" dirty="0">
                <a:solidFill>
                  <a:srgbClr val="36544F"/>
                </a:solidFill>
                <a:latin typeface="Source Code Pro Medium" charset="0"/>
                <a:ea typeface="Source Code Pro Medium" charset="0"/>
                <a:cs typeface="Source Code Pro Medium" charset="0"/>
              </a:rPr>
              <a:t>Movie</a:t>
            </a:r>
            <a:r>
              <a:rPr lang="en-US" sz="1463" dirty="0">
                <a:solidFill>
                  <a:srgbClr val="EF7D1D"/>
                </a:solidFill>
                <a:latin typeface="Source Code Pro Medium" charset="0"/>
                <a:ea typeface="Source Code Pro Medium" charset="0"/>
                <a:cs typeface="Source Code Pro Medium" charset="0"/>
              </a:rPr>
              <a:t>&gt;</a:t>
            </a:r>
            <a:r>
              <a:rPr lang="en-US" sz="1463" dirty="0">
                <a:solidFill>
                  <a:srgbClr val="36544F"/>
                </a:solidFill>
                <a:latin typeface="Source Code Pro Medium" charset="0"/>
                <a:ea typeface="Source Code Pro Medium" charset="0"/>
                <a:cs typeface="Source Code Pro Medium" charset="0"/>
              </a:rPr>
              <a:t> = </a:t>
            </a:r>
            <a:r>
              <a:rPr lang="en-US" sz="1463" dirty="0" smtClean="0">
                <a:solidFill>
                  <a:srgbClr val="36544F"/>
                </a:solidFill>
                <a:latin typeface="Source Code Pro Medium" charset="0"/>
                <a:ea typeface="Source Code Pro Medium" charset="0"/>
                <a:cs typeface="Source Code Pro Medium" charset="0"/>
              </a:rPr>
              <a:t>[];</a:t>
            </a:r>
          </a:p>
          <a:p>
            <a:pPr>
              <a:lnSpc>
                <a:spcPct val="120000"/>
              </a:lnSpc>
            </a:pP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a:solidFill>
                  <a:srgbClr val="36544F"/>
                </a:solidFill>
                <a:latin typeface="Source Code Pro Medium" charset="0"/>
                <a:ea typeface="Source Code Pro Medium" charset="0"/>
                <a:cs typeface="Source Code Pro Medium" charset="0"/>
              </a:rPr>
              <a:t>({name: 'Klaus'});  </a:t>
            </a:r>
            <a:r>
              <a:rPr lang="en-US" sz="1463" dirty="0" smtClean="0">
                <a:solidFill>
                  <a:srgbClr val="36544F"/>
                </a:solidFill>
                <a:latin typeface="Source Code Pro Medium" charset="0"/>
                <a:ea typeface="Source Code Pro Medium" charset="0"/>
                <a:cs typeface="Source Code Pro Medium" charset="0"/>
              </a:rPr>
              <a:t>    // OK</a:t>
            </a:r>
          </a:p>
          <a:p>
            <a:pPr>
              <a:lnSpc>
                <a:spcPct val="120000"/>
              </a:lnSpc>
            </a:pPr>
            <a:r>
              <a:rPr lang="en-US" sz="1463" dirty="0" err="1" smtClean="0">
                <a:solidFill>
                  <a:srgbClr val="36544F"/>
                </a:solidFill>
                <a:latin typeface="Source Code Pro Medium" charset="0"/>
                <a:ea typeface="Source Code Pro Medium" charset="0"/>
                <a:cs typeface="Source Code Pro Medium" charset="0"/>
              </a:rPr>
              <a:t>movies.push</a:t>
            </a:r>
            <a:r>
              <a:rPr lang="en-US" sz="1463" dirty="0" smtClean="0">
                <a:solidFill>
                  <a:srgbClr val="36544F"/>
                </a:solidFill>
                <a:latin typeface="Source Code Pro Medium" charset="0"/>
                <a:ea typeface="Source Code Pro Medium" charset="0"/>
                <a:cs typeface="Source Code Pro Medium" charset="0"/>
              </a:rPr>
              <a:t>({title: 'Batman'});     // OK</a:t>
            </a:r>
            <a:endParaRPr lang="en-US" sz="1463" dirty="0">
              <a:solidFill>
                <a:srgbClr val="36544F"/>
              </a:solidFill>
              <a:latin typeface="Source Code Pro Medium" charset="0"/>
              <a:ea typeface="Source Code Pro Medium" charset="0"/>
              <a:cs typeface="Source Code Pro Medium" charset="0"/>
            </a:endParaRPr>
          </a:p>
          <a:p>
            <a:pPr>
              <a:lnSpc>
                <a:spcPct val="120000"/>
              </a:lnSpc>
            </a:pPr>
            <a:r>
              <a:rPr lang="en-US" sz="1463" dirty="0" err="1" smtClean="0">
                <a:solidFill>
                  <a:srgbClr val="36544F"/>
                </a:solidFill>
                <a:latin typeface="Source Code Pro Medium" charset="0"/>
                <a:ea typeface="Source Code Pro Medium" charset="0"/>
                <a:cs typeface="Source Code Pro Medium" charset="0"/>
              </a:rPr>
              <a:t>persons.push</a:t>
            </a:r>
            <a:r>
              <a:rPr lang="en-US" sz="1463" dirty="0" smtClean="0">
                <a:solidFill>
                  <a:srgbClr val="36544F"/>
                </a:solidFill>
                <a:latin typeface="Source Code Pro Medium" charset="0"/>
                <a:ea typeface="Source Code Pro Medium" charset="0"/>
                <a:cs typeface="Source Code Pro Medium" charset="0"/>
              </a:rPr>
              <a:t>({title: 'Casablanca'}) // error ('title' not in Person)</a:t>
            </a:r>
          </a:p>
        </p:txBody>
      </p:sp>
    </p:spTree>
    <p:extLst>
      <p:ext uri="{BB962C8B-B14F-4D97-AF65-F5344CB8AC3E}">
        <p14:creationId xmlns:p14="http://schemas.microsoft.com/office/powerpoint/2010/main" val="2019365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154049" y="5173629"/>
            <a:ext cx="7597902" cy="692497"/>
          </a:xfrm>
          <a:prstGeom prst="rect">
            <a:avLst/>
          </a:prstGeom>
        </p:spPr>
        <p:txBody>
          <a:bodyPr wrap="square">
            <a:spAutoFit/>
          </a:bodyPr>
          <a:lstStyle/>
          <a:p>
            <a:pPr algn="ctr"/>
            <a:r>
              <a:rPr lang="de-DE" sz="3900" b="1" dirty="0" smtClean="0">
                <a:solidFill>
                  <a:srgbClr val="EF7D1D"/>
                </a:solidFill>
                <a:latin typeface="Source Sans Pro Semibold" charset="0"/>
                <a:ea typeface="Source Sans Pro Semibold" charset="0"/>
                <a:cs typeface="Source Sans Pro Semibold" charset="0"/>
              </a:rPr>
              <a:t>für </a:t>
            </a:r>
            <a:r>
              <a:rPr lang="de-DE" sz="3900" b="1" dirty="0" err="1" smtClean="0">
                <a:solidFill>
                  <a:srgbClr val="EF7D1D"/>
                </a:solidFill>
                <a:latin typeface="Source Sans Pro Semibold" charset="0"/>
                <a:ea typeface="Source Sans Pro Semibold" charset="0"/>
                <a:cs typeface="Source Sans Pro Semibold" charset="0"/>
              </a:rPr>
              <a:t>React</a:t>
            </a:r>
            <a:r>
              <a:rPr lang="de-DE" sz="3900" b="1" dirty="0" smtClean="0">
                <a:solidFill>
                  <a:srgbClr val="EF7D1D"/>
                </a:solidFill>
                <a:latin typeface="Source Sans Pro Semibold" charset="0"/>
                <a:ea typeface="Source Sans Pro Semibold" charset="0"/>
                <a:cs typeface="Source Sans Pro Semibold" charset="0"/>
              </a:rPr>
              <a:t>-Anwendungen</a:t>
            </a:r>
            <a:endParaRPr lang="de-DE" sz="39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584604" y="3342358"/>
            <a:ext cx="7167347" cy="1831271"/>
          </a:xfrm>
          <a:prstGeom prst="rect">
            <a:avLst/>
          </a:prstGeom>
        </p:spPr>
        <p:txBody>
          <a:bodyPr wrap="none">
            <a:spAutoFit/>
          </a:bodyPr>
          <a:lstStyle/>
          <a:p>
            <a:r>
              <a:rPr lang="de-DE" sz="11300" b="1" dirty="0" err="1" smtClean="0">
                <a:solidFill>
                  <a:srgbClr val="025249"/>
                </a:solidFill>
                <a:latin typeface="Source Sans Pro" charset="0"/>
                <a:ea typeface="Source Sans Pro" charset="0"/>
                <a:cs typeface="Source Sans Pro" charset="0"/>
              </a:rPr>
              <a:t>TypeScript</a:t>
            </a:r>
            <a:endParaRPr lang="de-DE" sz="2000" b="1" dirty="0">
              <a:solidFill>
                <a:srgbClr val="025249"/>
              </a:solidFill>
              <a:latin typeface="Source Sans Pro" charset="0"/>
              <a:ea typeface="Source Sans Pro" charset="0"/>
              <a:cs typeface="Source Sans Pro" charset="0"/>
            </a:endParaRPr>
          </a:p>
        </p:txBody>
      </p:sp>
      <p:sp>
        <p:nvSpPr>
          <p:cNvPr id="5" name="Titel 4"/>
          <p:cNvSpPr>
            <a:spLocks noGrp="1"/>
          </p:cNvSpPr>
          <p:nvPr>
            <p:ph type="title"/>
          </p:nvPr>
        </p:nvSpPr>
        <p:spPr/>
        <p:txBody>
          <a:bodyPr/>
          <a:lstStyle/>
          <a:p>
            <a:endParaRPr lang="de-DE"/>
          </a:p>
        </p:txBody>
      </p:sp>
    </p:spTree>
    <p:extLst>
      <p:ext uri="{BB962C8B-B14F-4D97-AF65-F5344CB8AC3E}">
        <p14:creationId xmlns:p14="http://schemas.microsoft.com/office/powerpoint/2010/main" val="1802567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80" dirty="0" smtClean="0"/>
              <a:t>@</a:t>
            </a:r>
            <a:r>
              <a:rPr lang="de-DE" spc="80" dirty="0" err="1" smtClean="0"/>
              <a:t>nilshartmann</a:t>
            </a:r>
            <a:endParaRPr lang="de-DE" spc="80" dirty="0"/>
          </a:p>
        </p:txBody>
      </p:sp>
      <p:sp>
        <p:nvSpPr>
          <p:cNvPr id="3" name="Textfeld 2"/>
          <p:cNvSpPr txBox="1"/>
          <p:nvPr/>
        </p:nvSpPr>
        <p:spPr>
          <a:xfrm>
            <a:off x="2868134" y="420867"/>
            <a:ext cx="4169731" cy="2123658"/>
          </a:xfrm>
          <a:prstGeom prst="rect">
            <a:avLst/>
          </a:prstGeom>
          <a:noFill/>
        </p:spPr>
        <p:txBody>
          <a:bodyPr wrap="none" rtlCol="0">
            <a:spAutoFit/>
          </a:bodyPr>
          <a:lstStyle/>
          <a:p>
            <a:pPr algn="ctr"/>
            <a:r>
              <a:rPr lang="de-DE" sz="3600" b="1" dirty="0" smtClean="0">
                <a:solidFill>
                  <a:srgbClr val="36544F"/>
                </a:solidFill>
                <a:latin typeface="Source Sans Pro" charset="0"/>
                <a:ea typeface="Source Sans Pro" charset="0"/>
                <a:cs typeface="Source Sans Pro" charset="0"/>
              </a:rPr>
              <a:t>NILS HARTMANN</a:t>
            </a:r>
          </a:p>
          <a:p>
            <a:pPr algn="ctr"/>
            <a:r>
              <a:rPr lang="de-DE" sz="2400" b="1" dirty="0" smtClean="0">
                <a:solidFill>
                  <a:srgbClr val="025249"/>
                </a:solidFill>
                <a:latin typeface="Source Sans Pro" charset="0"/>
                <a:ea typeface="Source Sans Pro" charset="0"/>
                <a:cs typeface="Source Sans Pro" charset="0"/>
              </a:rPr>
              <a:t>Programmierer aus Hamburg</a:t>
            </a:r>
          </a:p>
          <a:p>
            <a:pPr algn="ctr"/>
            <a:endParaRPr lang="de-DE" sz="2400" b="1" dirty="0" smtClean="0">
              <a:solidFill>
                <a:srgbClr val="41719C"/>
              </a:solidFill>
              <a:latin typeface="Source Sans Pro" charset="0"/>
              <a:ea typeface="Source Sans Pro" charset="0"/>
              <a:cs typeface="Source Sans Pro" charset="0"/>
            </a:endParaRPr>
          </a:p>
          <a:p>
            <a:pPr algn="ctr"/>
            <a:r>
              <a:rPr lang="de-DE" sz="2400" b="1" dirty="0" smtClean="0">
                <a:solidFill>
                  <a:srgbClr val="41719C"/>
                </a:solidFill>
                <a:latin typeface="Source Sans Pro" charset="0"/>
                <a:ea typeface="Source Sans Pro" charset="0"/>
                <a:cs typeface="Source Sans Pro" charset="0"/>
              </a:rPr>
              <a:t>JavaScript, Java</a:t>
            </a:r>
          </a:p>
          <a:p>
            <a:pPr algn="ctr"/>
            <a:r>
              <a:rPr lang="de-DE" sz="2400" b="1" dirty="0" smtClean="0">
                <a:solidFill>
                  <a:srgbClr val="41719C"/>
                </a:solidFill>
                <a:latin typeface="Source Sans Pro" charset="0"/>
                <a:ea typeface="Source Sans Pro" charset="0"/>
                <a:cs typeface="Source Sans Pro" charset="0"/>
              </a:rPr>
              <a:t>Trainings und Workshops</a:t>
            </a:r>
            <a:endParaRPr lang="de-DE" sz="3200" b="1" dirty="0" smtClean="0">
              <a:solidFill>
                <a:srgbClr val="36544F"/>
              </a:solidFill>
              <a:latin typeface="Source Sans Pro" charset="0"/>
              <a:ea typeface="Source Sans Pro" charset="0"/>
              <a:cs typeface="Source Sans Pro" charset="0"/>
            </a:endParaRPr>
          </a:p>
        </p:txBody>
      </p:sp>
      <p:pic>
        <p:nvPicPr>
          <p:cNvPr id="5" name="Bild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558" y="2869681"/>
            <a:ext cx="1916330" cy="2784412"/>
          </a:xfrm>
          <a:prstGeom prst="rect">
            <a:avLst/>
          </a:prstGeom>
          <a:ln>
            <a:solidFill>
              <a:srgbClr val="36544F"/>
            </a:solidFill>
          </a:ln>
          <a:effectLst>
            <a:outerShdw blurRad="50800" dist="88900" dir="2700000" algn="tl" rotWithShape="0">
              <a:srgbClr val="025249">
                <a:alpha val="40000"/>
              </a:srgbClr>
            </a:outerShdw>
          </a:effectLst>
        </p:spPr>
      </p:pic>
    </p:spTree>
    <p:extLst>
      <p:ext uri="{BB962C8B-B14F-4D97-AF65-F5344CB8AC3E}">
        <p14:creationId xmlns:p14="http://schemas.microsoft.com/office/powerpoint/2010/main" val="10728938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err="1">
                <a:solidFill>
                  <a:srgbClr val="025249"/>
                </a:solidFill>
                <a:latin typeface="Source Code Pro Medium" charset="0"/>
                <a:ea typeface="Source Code Pro Medium" charset="0"/>
                <a:cs typeface="Source Code Pro Medium" charset="0"/>
              </a:rPr>
              <a:t>function</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CheckLabel</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props</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 . .</a:t>
            </a:r>
          </a:p>
          <a:p>
            <a:r>
              <a:rPr lang="de-DE" sz="1625" dirty="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type </a:t>
            </a:r>
            <a:r>
              <a:rPr lang="de-DE" sz="1625" dirty="0" err="1" smtClean="0">
                <a:solidFill>
                  <a:srgbClr val="EF7D1D"/>
                </a:solidFill>
                <a:latin typeface="Source Code Pro Medium" charset="0"/>
                <a:ea typeface="Source Code Pro Medium" charset="0"/>
                <a:cs typeface="Source Code Pro Medium" charset="0"/>
              </a:rPr>
              <a:t>CheckLabelProps</a:t>
            </a:r>
            <a:r>
              <a:rPr lang="de-DE" sz="1625" dirty="0" smtClean="0">
                <a:solidFill>
                  <a:srgbClr val="EF7D1D"/>
                </a:solidFill>
                <a:latin typeface="Source Code Pro Medium" charset="0"/>
                <a:ea typeface="Source Code Pro Medium" charset="0"/>
                <a:cs typeface="Source Code Pro Medium" charset="0"/>
              </a:rPr>
              <a:t> = {</a:t>
            </a:r>
          </a:p>
          <a:p>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label</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string</a:t>
            </a:r>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r>
              <a:rPr lang="de-DE" sz="1625" dirty="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checked</a:t>
            </a:r>
            <a:r>
              <a:rPr lang="de-DE" sz="1625" dirty="0" smtClean="0">
                <a:solidFill>
                  <a:srgbClr val="EF7D1D"/>
                </a:solidFill>
                <a:latin typeface="Source Code Pro Medium" charset="0"/>
                <a:ea typeface="Source Code Pro Medium" charset="0"/>
                <a:cs typeface="Source Code Pro Medium" charset="0"/>
              </a:rPr>
              <a:t>?: </a:t>
            </a:r>
            <a:r>
              <a:rPr lang="de-DE" sz="1625" dirty="0" err="1" smtClean="0">
                <a:solidFill>
                  <a:srgbClr val="EF7D1D"/>
                </a:solidFill>
                <a:latin typeface="Source Code Pro Medium" charset="0"/>
                <a:ea typeface="Source Code Pro Medium" charset="0"/>
                <a:cs typeface="Source Code Pro Medium" charset="0"/>
              </a:rPr>
              <a:t>boolean</a:t>
            </a:r>
            <a:endParaRPr lang="de-DE" sz="1625" dirty="0">
              <a:solidFill>
                <a:srgbClr val="EF7D1D"/>
              </a:solidFill>
              <a:latin typeface="Source Code Pro Medium" charset="0"/>
              <a:ea typeface="Source Code Pro Medium" charset="0"/>
              <a:cs typeface="Source Code Pro Medium" charset="0"/>
            </a:endParaRPr>
          </a:p>
          <a:p>
            <a:r>
              <a:rPr lang="de-DE" sz="1625" dirty="0" smtClean="0">
                <a:solidFill>
                  <a:srgbClr val="EF7D1D"/>
                </a:solidFill>
                <a:latin typeface="Source Code Pro Medium" charset="0"/>
                <a:ea typeface="Source Code Pro Medium" charset="0"/>
                <a:cs typeface="Source Code Pro Medium" charset="0"/>
              </a:rPr>
              <a:t>};</a:t>
            </a:r>
            <a:endParaRPr lang="de-DE" sz="1625" dirty="0">
              <a:solidFill>
                <a:srgbClr val="EF7D1D"/>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p:txBody>
      </p:sp>
      <p:pic>
        <p:nvPicPr>
          <p:cNvPr id="6" name="Bild 5"/>
          <p:cNvPicPr>
            <a:picLocks noChangeAspect="1"/>
          </p:cNvPicPr>
          <p:nvPr/>
        </p:nvPicPr>
        <p:blipFill rotWithShape="1">
          <a:blip r:embed="rId3"/>
          <a:srcRect r="11261" b="40560"/>
          <a:stretch/>
        </p:blipFill>
        <p:spPr>
          <a:xfrm>
            <a:off x="2987406" y="1703730"/>
            <a:ext cx="3931189" cy="462241"/>
          </a:xfrm>
          <a:prstGeom prst="rect">
            <a:avLst/>
          </a:prstGeom>
        </p:spPr>
      </p:pic>
      <p:sp>
        <p:nvSpPr>
          <p:cNvPr id="7" name="Rechteck 6"/>
          <p:cNvSpPr/>
          <p:nvPr/>
        </p:nvSpPr>
        <p:spPr>
          <a:xfrm>
            <a:off x="93249" y="3572478"/>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Typ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830997"/>
          </a:xfrm>
          <a:prstGeom prst="rect">
            <a:avLst/>
          </a:prstGeom>
        </p:spPr>
        <p:txBody>
          <a:bodyPr wrap="square">
            <a:spAutoFit/>
          </a:bodyPr>
          <a:lstStyle/>
          <a:p>
            <a:r>
              <a:rPr lang="de-DE" sz="1600" b="1" dirty="0">
                <a:solidFill>
                  <a:srgbClr val="025249"/>
                </a:solidFill>
                <a:latin typeface="Source Sans Pro Semibold" charset="0"/>
                <a:ea typeface="Source Sans Pro Semibold" charset="0"/>
                <a:cs typeface="Source Sans Pro Semibold" charset="0"/>
              </a:rPr>
              <a:t>Überprüfung zur </a:t>
            </a:r>
            <a:r>
              <a:rPr lang="de-DE" sz="1600" b="1" dirty="0" err="1" smtClean="0">
                <a:solidFill>
                  <a:srgbClr val="EF7D1D"/>
                </a:solidFill>
                <a:latin typeface="Source Sans Pro Semibold" charset="0"/>
                <a:ea typeface="Source Sans Pro Semibold" charset="0"/>
                <a:cs typeface="Source Sans Pro Semibold" charset="0"/>
              </a:rPr>
              <a:t>Compile</a:t>
            </a:r>
            <a:r>
              <a:rPr lang="de-DE" sz="1600" b="1" dirty="0" smtClean="0">
                <a:solidFill>
                  <a:srgbClr val="EF7D1D"/>
                </a:solidFill>
                <a:latin typeface="Source Sans Pro Semibold" charset="0"/>
                <a:ea typeface="Source Sans Pro Semibold" charset="0"/>
                <a:cs typeface="Source Sans Pro Semibold" charset="0"/>
              </a:rPr>
              <a:t>-Zeit</a:t>
            </a:r>
          </a:p>
          <a:p>
            <a:r>
              <a:rPr lang="de-DE" sz="1600" b="1" dirty="0" smtClean="0">
                <a:solidFill>
                  <a:srgbClr val="36544F"/>
                </a:solidFill>
                <a:latin typeface="Source Sans Pro Semibold" charset="0"/>
                <a:ea typeface="Source Sans Pro Semibold" charset="0"/>
                <a:cs typeface="Source Sans Pro Semibold" charset="0"/>
              </a:rPr>
              <a:t>(auch direkt in der IDE)</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Properties als Typen in </a:t>
            </a:r>
            <a:r>
              <a:rPr lang="de-DE" sz="2400" b="1" dirty="0" err="1" smtClean="0">
                <a:solidFill>
                  <a:srgbClr val="EF7D1D"/>
                </a:solidFill>
                <a:latin typeface="Source Sans Pro" charset="0"/>
                <a:ea typeface="Source Sans Pro" charset="0"/>
                <a:cs typeface="Source Sans Pro" charset="0"/>
              </a:rPr>
              <a:t>TypeScript</a:t>
            </a:r>
            <a:endParaRPr lang="de-DE" sz="2400" dirty="0" smtClean="0">
              <a:solidFill>
                <a:srgbClr val="025249"/>
              </a:solidFill>
              <a:latin typeface="Source Sans Pro" charset="0"/>
              <a:ea typeface="Source Sans Pro" charset="0"/>
              <a:cs typeface="Source Sans Pro" charset="0"/>
            </a:endParaRPr>
          </a:p>
        </p:txBody>
      </p:sp>
      <p:pic>
        <p:nvPicPr>
          <p:cNvPr id="3" name="Bild 2"/>
          <p:cNvPicPr>
            <a:picLocks noChangeAspect="1"/>
          </p:cNvPicPr>
          <p:nvPr/>
        </p:nvPicPr>
        <p:blipFill>
          <a:blip r:embed="rId4"/>
          <a:stretch>
            <a:fillRect/>
          </a:stretch>
        </p:blipFill>
        <p:spPr>
          <a:xfrm>
            <a:off x="2897505" y="4775195"/>
            <a:ext cx="5694659" cy="1960456"/>
          </a:xfrm>
          <a:prstGeom prst="rect">
            <a:avLst/>
          </a:prstGeom>
        </p:spPr>
      </p:pic>
    </p:spTree>
    <p:extLst>
      <p:ext uri="{BB962C8B-B14F-4D97-AF65-F5344CB8AC3E}">
        <p14:creationId xmlns:p14="http://schemas.microsoft.com/office/powerpoint/2010/main" val="12172882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2250616"/>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438072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897506" y="2584707"/>
            <a:ext cx="6721221" cy="3250890"/>
          </a:xfrm>
          <a:prstGeom prst="rect">
            <a:avLst/>
          </a:prstGeom>
        </p:spPr>
        <p:txBody>
          <a:bodyPr wrap="square" lIns="0" tIns="0" rIns="0" bIns="0">
            <a:spAutoFit/>
          </a:bodyPr>
          <a:lstStyle/>
          <a:p>
            <a:r>
              <a:rPr lang="de-DE" sz="1625" dirty="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PasswordFormProps</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  </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restrictions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Restriction</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onPasswordSet</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a:solidFill>
                  <a:srgbClr val="025249"/>
                </a:solidFill>
                <a:latin typeface="Source Code Pro Medium" charset="0"/>
                <a:ea typeface="Source Code Pro Medium" charset="0"/>
                <a:cs typeface="Source Code Pro Medium" charset="0"/>
              </a:rPr>
              <a:t>) =&gt; </a:t>
            </a:r>
            <a:r>
              <a:rPr lang="de-DE" sz="1625" dirty="0" err="1">
                <a:solidFill>
                  <a:srgbClr val="025249"/>
                </a:solidFill>
                <a:latin typeface="Source Code Pro Medium" charset="0"/>
                <a:ea typeface="Source Code Pro Medium" charset="0"/>
                <a:cs typeface="Source Code Pro Medium" charset="0"/>
              </a:rPr>
              <a:t>void</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smtClean="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type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EF7D1D"/>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a:t>
            </a: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string</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class</a:t>
            </a:r>
            <a:r>
              <a:rPr lang="de-DE" sz="1625" dirty="0" smtClean="0">
                <a:solidFill>
                  <a:srgbClr val="025249"/>
                </a:solidFill>
                <a:latin typeface="Source Code Pro Medium" charset="0"/>
                <a:ea typeface="Source Code Pro Medium" charset="0"/>
                <a:cs typeface="Source Code Pro Medium" charset="0"/>
              </a:rPr>
              <a:t> </a:t>
            </a:r>
            <a:r>
              <a:rPr lang="de-DE" sz="1625" dirty="0" err="1">
                <a:solidFill>
                  <a:srgbClr val="025249"/>
                </a:solidFill>
                <a:latin typeface="Source Code Pro Medium" charset="0"/>
                <a:ea typeface="Source Code Pro Medium" charset="0"/>
                <a:cs typeface="Source Code Pro Medium" charset="0"/>
              </a:rPr>
              <a:t>PasswordForm</a:t>
            </a:r>
            <a:r>
              <a:rPr lang="de-DE" sz="1625" dirty="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extends</a:t>
            </a:r>
            <a:endParaRPr lang="de-DE" sz="1625" dirty="0" smtClean="0">
              <a:solidFill>
                <a:srgbClr val="025249"/>
              </a:solidFill>
              <a:latin typeface="Source Code Pro Medium" charset="0"/>
              <a:ea typeface="Source Code Pro Medium" charset="0"/>
              <a:cs typeface="Source Code Pro Medium" charset="0"/>
            </a:endParaRPr>
          </a:p>
          <a:p>
            <a:r>
              <a:rPr lang="de-DE" sz="1625" dirty="0">
                <a:solidFill>
                  <a:srgbClr val="025249"/>
                </a:solidFill>
                <a:latin typeface="Source Code Pro Medium" charset="0"/>
                <a:ea typeface="Source Code Pro Medium" charset="0"/>
                <a:cs typeface="Source Code Pro Medium" charset="0"/>
              </a:rPr>
              <a:t> </a:t>
            </a:r>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Component</a:t>
            </a:r>
            <a:r>
              <a:rPr lang="de-DE" sz="1625" dirty="0" smtClean="0">
                <a:solidFill>
                  <a:srgbClr val="025249"/>
                </a:solidFill>
                <a:latin typeface="Source Code Pro Medium" charset="0"/>
                <a:ea typeface="Source Code Pro Medium" charset="0"/>
                <a:cs typeface="Source Code Pro Medium" charset="0"/>
              </a:rPr>
              <a:t>&lt;</a:t>
            </a:r>
            <a:r>
              <a:rPr lang="de-DE" sz="1625" dirty="0" err="1" smtClean="0">
                <a:solidFill>
                  <a:srgbClr val="EF7D1D"/>
                </a:solidFill>
                <a:latin typeface="Source Code Pro Medium" charset="0"/>
                <a:ea typeface="Source Code Pro Medium" charset="0"/>
                <a:cs typeface="Source Code Pro Medium" charset="0"/>
              </a:rPr>
              <a:t>PasswordFormProps</a:t>
            </a:r>
            <a:r>
              <a:rPr lang="de-DE" sz="1625" dirty="0">
                <a:solidFill>
                  <a:srgbClr val="025249"/>
                </a:solidFill>
                <a:latin typeface="Source Code Pro Medium" charset="0"/>
                <a:ea typeface="Source Code Pro Medium" charset="0"/>
                <a:cs typeface="Source Code Pro Medium" charset="0"/>
              </a:rPr>
              <a:t>, </a:t>
            </a:r>
            <a:r>
              <a:rPr lang="de-DE" sz="1625" dirty="0" err="1">
                <a:solidFill>
                  <a:srgbClr val="EF7D1D"/>
                </a:solidFill>
                <a:latin typeface="Source Code Pro Medium" charset="0"/>
                <a:ea typeface="Source Code Pro Medium" charset="0"/>
                <a:cs typeface="Source Code Pro Medium" charset="0"/>
              </a:rPr>
              <a:t>PasswordFormState</a:t>
            </a:r>
            <a:r>
              <a:rPr lang="de-DE" sz="1625" dirty="0">
                <a:solidFill>
                  <a:srgbClr val="025249"/>
                </a:solidFill>
                <a:latin typeface="Source Code Pro Medium" charset="0"/>
                <a:ea typeface="Source Code Pro Medium" charset="0"/>
                <a:cs typeface="Source Code Pro Medium" charset="0"/>
              </a:rPr>
              <a:t>&gt; </a:t>
            </a:r>
            <a:r>
              <a:rPr lang="de-DE" sz="1625" dirty="0" smtClean="0">
                <a:solidFill>
                  <a:srgbClr val="025249"/>
                </a:solidFill>
                <a:latin typeface="Source Code Pro Medium" charset="0"/>
                <a:ea typeface="Source Code Pro Medium" charset="0"/>
                <a:cs typeface="Source Code Pro Medium" charset="0"/>
              </a:rPr>
              <a:t>{</a:t>
            </a:r>
          </a:p>
          <a:p>
            <a:r>
              <a:rPr lang="de-DE" sz="1625" dirty="0" smtClean="0">
                <a:solidFill>
                  <a:srgbClr val="025249"/>
                </a:solidFill>
                <a:latin typeface="Source Code Pro Medium" charset="0"/>
                <a:ea typeface="Source Code Pro Medium" charset="0"/>
                <a:cs typeface="Source Code Pro Medium" charset="0"/>
              </a:rPr>
              <a:t>  . . .</a:t>
            </a:r>
          </a:p>
          <a:p>
            <a:r>
              <a:rPr lang="de-DE" sz="1625" dirty="0" smtClean="0">
                <a:solidFill>
                  <a:srgbClr val="025249"/>
                </a:solidFill>
                <a:latin typeface="Source Code Pro Medium" charset="0"/>
                <a:ea typeface="Source Code Pro Medium" charset="0"/>
                <a:cs typeface="Source Code Pro Medium" charset="0"/>
              </a:rPr>
              <a:t>}</a:t>
            </a:r>
            <a:endParaRPr lang="de-DE" sz="1625" dirty="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2584707"/>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1. Typen definieren</a:t>
            </a:r>
            <a:endParaRPr lang="de-DE" sz="1600" b="1" dirty="0">
              <a:solidFill>
                <a:srgbClr val="025249"/>
              </a:solidFill>
              <a:latin typeface="Source Sans Pro Semibold" charset="0"/>
              <a:ea typeface="Source Sans Pro Semibold" charset="0"/>
              <a:cs typeface="Source Sans Pro Semibold" charset="0"/>
            </a:endParaRPr>
          </a:p>
        </p:txBody>
      </p:sp>
      <p:sp>
        <p:nvSpPr>
          <p:cNvPr id="10" name="Rechteck 9"/>
          <p:cNvSpPr/>
          <p:nvPr/>
        </p:nvSpPr>
        <p:spPr>
          <a:xfrm>
            <a:off x="93249" y="4835323"/>
            <a:ext cx="2442687" cy="584775"/>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2. Typen als Parameter angeben</a:t>
            </a:r>
            <a:endParaRPr lang="de-DE" sz="1600" b="1" dirty="0">
              <a:solidFill>
                <a:srgbClr val="36544F"/>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948145"/>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Komponenten-Klassen als </a:t>
            </a:r>
            <a:r>
              <a:rPr lang="de-DE" sz="2400" b="1" dirty="0" err="1" smtClean="0">
                <a:solidFill>
                  <a:srgbClr val="EF7D1D"/>
                </a:solidFill>
                <a:latin typeface="Source Sans Pro" charset="0"/>
                <a:ea typeface="Source Sans Pro" charset="0"/>
                <a:cs typeface="Source Sans Pro" charset="0"/>
              </a:rPr>
              <a:t>Generics</a:t>
            </a:r>
            <a:endParaRPr lang="de-DE" sz="2400" b="1" dirty="0" smtClean="0">
              <a:solidFill>
                <a:srgbClr val="EF7D1D"/>
              </a:solidFill>
              <a:latin typeface="Source Sans Pro" charset="0"/>
              <a:ea typeface="Source Sans Pro" charset="0"/>
              <a:cs typeface="Source Sans Pro" charset="0"/>
            </a:endParaRPr>
          </a:p>
          <a:p>
            <a:pPr marL="342900" indent="-342900">
              <a:lnSpc>
                <a:spcPct val="120000"/>
              </a:lnSpc>
              <a:buFont typeface="Arial" charset="0"/>
              <a:buChar char="•"/>
            </a:pPr>
            <a:r>
              <a:rPr lang="de-DE" sz="2400" dirty="0" smtClean="0">
                <a:solidFill>
                  <a:srgbClr val="36544F"/>
                </a:solidFill>
                <a:latin typeface="Source Sans Pro" charset="0"/>
                <a:ea typeface="Source Sans Pro" charset="0"/>
                <a:cs typeface="Source Sans Pro" charset="0"/>
              </a:rPr>
              <a:t>Typ für Properties und State </a:t>
            </a:r>
          </a:p>
        </p:txBody>
      </p:sp>
    </p:spTree>
    <p:extLst>
      <p:ext uri="{BB962C8B-B14F-4D97-AF65-F5344CB8AC3E}">
        <p14:creationId xmlns:p14="http://schemas.microsoft.com/office/powerpoint/2010/main" val="193063685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TypeScript</a:t>
            </a:r>
            <a:r>
              <a:rPr lang="de-DE" dirty="0" smtClean="0"/>
              <a:t> und </a:t>
            </a:r>
            <a:r>
              <a:rPr lang="de-DE" dirty="0" err="1" smtClean="0"/>
              <a:t>React</a:t>
            </a:r>
            <a:r>
              <a:rPr lang="de-DE" dirty="0" smtClean="0"/>
              <a:t>: Properties &amp; State</a:t>
            </a:r>
            <a:endParaRPr lang="de-DE" dirty="0"/>
          </a:p>
        </p:txBody>
      </p:sp>
      <p:sp>
        <p:nvSpPr>
          <p:cNvPr id="4" name="Rechteck 3"/>
          <p:cNvSpPr/>
          <p:nvPr/>
        </p:nvSpPr>
        <p:spPr>
          <a:xfrm>
            <a:off x="2755838" y="1775774"/>
            <a:ext cx="6721221" cy="4751301"/>
          </a:xfrm>
          <a:prstGeom prst="rect">
            <a:avLst/>
          </a:prstGeom>
        </p:spPr>
        <p:txBody>
          <a:bodyPr wrap="square" lIns="0" tIns="0" rIns="0" bIns="0">
            <a:spAutoFit/>
          </a:bodyPr>
          <a:lstStyle/>
          <a:p>
            <a:r>
              <a:rPr lang="de-DE" sz="1625" dirty="0" smtClean="0">
                <a:solidFill>
                  <a:srgbClr val="025249"/>
                </a:solidFill>
                <a:latin typeface="Source Code Pro Medium" charset="0"/>
                <a:ea typeface="Source Code Pro Medium" charset="0"/>
                <a:cs typeface="Source Code Pro Medium" charset="0"/>
              </a:rPr>
              <a:t>// Properties sind </a:t>
            </a:r>
            <a:r>
              <a:rPr lang="de-DE" sz="1625" dirty="0" err="1" smtClean="0">
                <a:solidFill>
                  <a:srgbClr val="025249"/>
                </a:solidFill>
                <a:latin typeface="Source Code Pro Medium" charset="0"/>
                <a:ea typeface="Source Code Pro Medium" charset="0"/>
                <a:cs typeface="Source Code Pro Medium" charset="0"/>
              </a:rPr>
              <a:t>read-only</a:t>
            </a:r>
            <a:endParaRPr lang="de-DE" sz="1625" dirty="0" smtClean="0">
              <a:solidFill>
                <a:srgbClr val="025249"/>
              </a:solidFill>
              <a:latin typeface="Source Code Pro Medium" charset="0"/>
              <a:ea typeface="Source Code Pro Medium" charset="0"/>
              <a:cs typeface="Source Code Pro Medium" charset="0"/>
            </a:endParaRPr>
          </a:p>
          <a:p>
            <a:r>
              <a:rPr lang="de-DE" sz="1625" dirty="0" err="1" smtClean="0">
                <a:solidFill>
                  <a:srgbClr val="025249"/>
                </a:solidFill>
                <a:latin typeface="Source Code Pro Medium" charset="0"/>
                <a:ea typeface="Source Code Pro Medium" charset="0"/>
                <a:cs typeface="Source Code Pro Medium" charset="0"/>
              </a:rPr>
              <a:t>this.props.restrictions</a:t>
            </a:r>
            <a:r>
              <a:rPr lang="de-DE" sz="1625" dirty="0" smtClean="0">
                <a:solidFill>
                  <a:srgbClr val="025249"/>
                </a:solidFill>
                <a:latin typeface="Source Code Pro Medium" charset="0"/>
                <a:ea typeface="Source Code Pro Medium" charset="0"/>
                <a:cs typeface="Source Code Pro Medium" charset="0"/>
              </a:rPr>
              <a:t> </a:t>
            </a:r>
            <a:r>
              <a:rPr lang="de-DE" sz="1625" dirty="0">
                <a:solidFill>
                  <a:srgbClr val="025249"/>
                </a:solidFill>
                <a:latin typeface="Source Code Pro Medium" charset="0"/>
                <a:ea typeface="Source Code Pro Medium" charset="0"/>
                <a:cs typeface="Source Code Pro Medium" charset="0"/>
              </a:rPr>
              <a:t>= null</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Nur bekannte Properties dürfen verwendet werden</a:t>
            </a:r>
          </a:p>
          <a:p>
            <a:r>
              <a:rPr lang="de-DE" sz="1625" dirty="0" err="1" smtClean="0">
                <a:solidFill>
                  <a:srgbClr val="025249"/>
                </a:solidFill>
                <a:latin typeface="Source Code Pro Medium" charset="0"/>
                <a:ea typeface="Source Code Pro Medium" charset="0"/>
                <a:cs typeface="Source Code Pro Medium" charset="0"/>
              </a:rPr>
              <a:t>const</a:t>
            </a:r>
            <a:r>
              <a:rPr lang="de-DE" sz="1625" dirty="0" smtClean="0">
                <a:solidFill>
                  <a:srgbClr val="025249"/>
                </a:solidFill>
                <a:latin typeface="Source Code Pro Medium" charset="0"/>
                <a:ea typeface="Source Code Pro Medium" charset="0"/>
                <a:cs typeface="Source Code Pro Medium" charset="0"/>
              </a:rPr>
              <a:t> x = </a:t>
            </a:r>
            <a:r>
              <a:rPr lang="de-DE" sz="1625" dirty="0" err="1" smtClean="0">
                <a:solidFill>
                  <a:srgbClr val="025249"/>
                </a:solidFill>
                <a:latin typeface="Source Code Pro Medium" charset="0"/>
                <a:ea typeface="Source Code Pro Medium" charset="0"/>
                <a:cs typeface="Source Code Pro Medium" charset="0"/>
              </a:rPr>
              <a:t>this.props.not_here</a:t>
            </a:r>
            <a:r>
              <a:rPr lang="de-DE" sz="1625" dirty="0" smtClean="0">
                <a:solidFill>
                  <a:srgbClr val="025249"/>
                </a:solidFill>
                <a:latin typeface="Source Code Pro Medium" charset="0"/>
                <a:ea typeface="Source Code Pro Medium" charset="0"/>
                <a:cs typeface="Source Code Pro Medium" charset="0"/>
              </a:rPr>
              <a: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State muss vollständig initialisiert werden</a:t>
            </a:r>
          </a:p>
          <a:p>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 {}; // </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fehlt</a:t>
            </a: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a:t>
            </a:r>
            <a:r>
              <a:rPr lang="de-DE" sz="1625" dirty="0" err="1" smtClean="0">
                <a:solidFill>
                  <a:srgbClr val="025249"/>
                </a:solidFill>
                <a:latin typeface="Source Code Pro Medium" charset="0"/>
                <a:ea typeface="Source Code Pro Medium" charset="0"/>
                <a:cs typeface="Source Code Pro Medium" charset="0"/>
              </a:rPr>
              <a:t>this.state</a:t>
            </a:r>
            <a:r>
              <a:rPr lang="de-DE" sz="1625" dirty="0" smtClean="0">
                <a:solidFill>
                  <a:srgbClr val="025249"/>
                </a:solidFill>
                <a:latin typeface="Source Code Pro Medium" charset="0"/>
                <a:ea typeface="Source Code Pro Medium" charset="0"/>
                <a:cs typeface="Source Code Pro Medium" charset="0"/>
              </a:rPr>
              <a:t> darf nur im Konstruktor verwendet werden</a:t>
            </a:r>
          </a:p>
          <a:p>
            <a:r>
              <a:rPr lang="de-DE" sz="1625" dirty="0" err="1" smtClean="0">
                <a:solidFill>
                  <a:srgbClr val="025249"/>
                </a:solidFill>
                <a:latin typeface="Source Code Pro Medium" charset="0"/>
                <a:ea typeface="Source Code Pro Medium" charset="0"/>
                <a:cs typeface="Source Code Pro Medium" charset="0"/>
              </a:rPr>
              <a:t>this.state.password</a:t>
            </a:r>
            <a:r>
              <a:rPr lang="de-DE" sz="1625" dirty="0" smtClean="0">
                <a:solidFill>
                  <a:srgbClr val="025249"/>
                </a:solidFill>
                <a:latin typeface="Source Code Pro Medium" charset="0"/>
                <a:ea typeface="Source Code Pro Medium" charset="0"/>
                <a:cs typeface="Source Code Pro Medium" charset="0"/>
              </a:rPr>
              <a:t> = null; // außerhalb des </a:t>
            </a:r>
            <a:r>
              <a:rPr lang="de-DE" sz="1625" dirty="0" err="1" smtClean="0">
                <a:solidFill>
                  <a:srgbClr val="025249"/>
                </a:solidFill>
                <a:latin typeface="Source Code Pro Medium" charset="0"/>
                <a:ea typeface="Source Code Pro Medium" charset="0"/>
                <a:cs typeface="Source Code Pro Medium" charset="0"/>
              </a:rPr>
              <a:t>Cstr</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Elemente im State müssen korrekten Typ haben</a:t>
            </a:r>
          </a:p>
          <a:p>
            <a:r>
              <a:rPr lang="de-DE" sz="1625" dirty="0" err="1" smtClean="0">
                <a:solidFill>
                  <a:srgbClr val="025249"/>
                </a:solidFill>
                <a:latin typeface="Source Code Pro Medium" charset="0"/>
                <a:ea typeface="Source Code Pro Medium" charset="0"/>
                <a:cs typeface="Source Code Pro Medium" charset="0"/>
              </a:rPr>
              <a:t>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password</a:t>
            </a:r>
            <a:r>
              <a:rPr lang="de-DE" sz="1625" dirty="0" smtClean="0">
                <a:solidFill>
                  <a:srgbClr val="025249"/>
                </a:solidFill>
                <a:latin typeface="Source Code Pro Medium" charset="0"/>
                <a:ea typeface="Source Code Pro Medium" charset="0"/>
                <a:cs typeface="Source Code Pro Medium" charset="0"/>
              </a:rPr>
              <a:t>: 7}); // 7 </a:t>
            </a:r>
            <a:r>
              <a:rPr lang="de-DE" sz="1625" dirty="0" err="1" smtClean="0">
                <a:solidFill>
                  <a:srgbClr val="025249"/>
                </a:solidFill>
                <a:latin typeface="Source Code Pro Medium" charset="0"/>
                <a:ea typeface="Source Code Pro Medium" charset="0"/>
                <a:cs typeface="Source Code Pro Medium" charset="0"/>
              </a:rPr>
              <a:t>is</a:t>
            </a:r>
            <a:r>
              <a:rPr lang="de-DE" sz="1625" dirty="0" smtClean="0">
                <a:solidFill>
                  <a:srgbClr val="025249"/>
                </a:solidFill>
                <a:latin typeface="Source Code Pro Medium" charset="0"/>
                <a:ea typeface="Source Code Pro Medium" charset="0"/>
                <a:cs typeface="Source Code Pro Medium" charset="0"/>
              </a:rPr>
              <a:t> not a </a:t>
            </a:r>
            <a:r>
              <a:rPr lang="de-DE" sz="1625" dirty="0" err="1" smtClean="0">
                <a:solidFill>
                  <a:srgbClr val="025249"/>
                </a:solidFill>
                <a:latin typeface="Source Code Pro Medium" charset="0"/>
                <a:ea typeface="Source Code Pro Medium" charset="0"/>
                <a:cs typeface="Source Code Pro Medium" charset="0"/>
              </a:rPr>
              <a:t>string</a:t>
            </a:r>
            <a:endParaRPr lang="de-DE" sz="1625" dirty="0" smtClean="0">
              <a:solidFill>
                <a:srgbClr val="025249"/>
              </a:solidFill>
              <a:latin typeface="Source Code Pro Medium" charset="0"/>
              <a:ea typeface="Source Code Pro Medium" charset="0"/>
              <a:cs typeface="Source Code Pro Medium" charset="0"/>
            </a:endParaRPr>
          </a:p>
          <a:p>
            <a:endParaRPr lang="de-DE" sz="1625" dirty="0">
              <a:solidFill>
                <a:srgbClr val="025249"/>
              </a:solidFill>
              <a:latin typeface="Source Code Pro Medium" charset="0"/>
              <a:ea typeface="Source Code Pro Medium" charset="0"/>
              <a:cs typeface="Source Code Pro Medium" charset="0"/>
            </a:endParaRPr>
          </a:p>
          <a:p>
            <a:r>
              <a:rPr lang="de-DE" sz="1625" dirty="0" smtClean="0">
                <a:solidFill>
                  <a:srgbClr val="025249"/>
                </a:solidFill>
                <a:latin typeface="Source Code Pro Medium" charset="0"/>
                <a:ea typeface="Source Code Pro Medium" charset="0"/>
                <a:cs typeface="Source Code Pro Medium" charset="0"/>
              </a:rPr>
              <a:t>// Unbekannte Elemente dürfen nicht in den State gesetzt werden</a:t>
            </a:r>
          </a:p>
          <a:p>
            <a:r>
              <a:rPr lang="de-DE" sz="1625" dirty="0" err="1">
                <a:solidFill>
                  <a:srgbClr val="025249"/>
                </a:solidFill>
                <a:latin typeface="Source Code Pro Medium" charset="0"/>
                <a:ea typeface="Source Code Pro Medium" charset="0"/>
                <a:cs typeface="Source Code Pro Medium" charset="0"/>
              </a:rPr>
              <a:t>t</a:t>
            </a:r>
            <a:r>
              <a:rPr lang="de-DE" sz="1625" dirty="0" err="1" smtClean="0">
                <a:solidFill>
                  <a:srgbClr val="025249"/>
                </a:solidFill>
                <a:latin typeface="Source Code Pro Medium" charset="0"/>
                <a:ea typeface="Source Code Pro Medium" charset="0"/>
                <a:cs typeface="Source Code Pro Medium" charset="0"/>
              </a:rPr>
              <a:t>his.setState</a:t>
            </a:r>
            <a:r>
              <a:rPr lang="de-DE" sz="1625" dirty="0" smtClean="0">
                <a:solidFill>
                  <a:srgbClr val="025249"/>
                </a:solidFill>
                <a:latin typeface="Source Code Pro Medium" charset="0"/>
                <a:ea typeface="Source Code Pro Medium" charset="0"/>
                <a:cs typeface="Source Code Pro Medium" charset="0"/>
              </a:rPr>
              <a:t>({</a:t>
            </a:r>
            <a:r>
              <a:rPr lang="de-DE" sz="1625" dirty="0" err="1" smtClean="0">
                <a:solidFill>
                  <a:srgbClr val="025249"/>
                </a:solidFill>
                <a:latin typeface="Source Code Pro Medium" charset="0"/>
                <a:ea typeface="Source Code Pro Medium" charset="0"/>
                <a:cs typeface="Source Code Pro Medium" charset="0"/>
              </a:rPr>
              <a:t>notHere</a:t>
            </a:r>
            <a:r>
              <a:rPr lang="de-DE" sz="1625" dirty="0" smtClean="0">
                <a:solidFill>
                  <a:srgbClr val="025249"/>
                </a:solidFill>
                <a:latin typeface="Source Code Pro Medium" charset="0"/>
                <a:ea typeface="Source Code Pro Medium" charset="0"/>
                <a:cs typeface="Source Code Pro Medium" charset="0"/>
              </a:rPr>
              <a:t>: 'invalid'});</a:t>
            </a:r>
          </a:p>
          <a:p>
            <a:endParaRPr lang="de-DE" sz="1625" dirty="0" smtClean="0">
              <a:solidFill>
                <a:srgbClr val="025249"/>
              </a:solidFill>
              <a:latin typeface="Source Code Pro Medium" charset="0"/>
              <a:ea typeface="Source Code Pro Medium" charset="0"/>
              <a:cs typeface="Source Code Pro Medium" charset="0"/>
            </a:endParaRPr>
          </a:p>
        </p:txBody>
      </p:sp>
      <p:sp>
        <p:nvSpPr>
          <p:cNvPr id="7" name="Rechteck 6"/>
          <p:cNvSpPr/>
          <p:nvPr/>
        </p:nvSpPr>
        <p:spPr>
          <a:xfrm>
            <a:off x="93249" y="1766842"/>
            <a:ext cx="2442687" cy="338554"/>
          </a:xfrm>
          <a:prstGeom prst="rect">
            <a:avLst/>
          </a:prstGeom>
        </p:spPr>
        <p:txBody>
          <a:bodyPr wrap="square">
            <a:spAutoFit/>
          </a:bodyPr>
          <a:lstStyle/>
          <a:p>
            <a:r>
              <a:rPr lang="de-DE" sz="1600" b="1" dirty="0" smtClean="0">
                <a:solidFill>
                  <a:srgbClr val="025249"/>
                </a:solidFill>
                <a:latin typeface="Source Sans Pro Semibold" charset="0"/>
                <a:ea typeface="Source Sans Pro Semibold" charset="0"/>
                <a:cs typeface="Source Sans Pro Semibold" charset="0"/>
              </a:rPr>
              <a:t>Potentielle Fehler</a:t>
            </a:r>
            <a:endParaRPr lang="de-DE" sz="1600" b="1" dirty="0">
              <a:solidFill>
                <a:srgbClr val="025249"/>
              </a:solidFill>
              <a:latin typeface="Source Sans Pro Semibold" charset="0"/>
              <a:ea typeface="Source Sans Pro Semibold" charset="0"/>
              <a:cs typeface="Source Sans Pro Semibold" charset="0"/>
            </a:endParaRPr>
          </a:p>
        </p:txBody>
      </p:sp>
      <p:sp>
        <p:nvSpPr>
          <p:cNvPr id="9" name="Textfeld 8"/>
          <p:cNvSpPr txBox="1"/>
          <p:nvPr/>
        </p:nvSpPr>
        <p:spPr>
          <a:xfrm>
            <a:off x="203200" y="1026060"/>
            <a:ext cx="9499600" cy="504946"/>
          </a:xfrm>
          <a:prstGeom prst="rect">
            <a:avLst/>
          </a:prstGeom>
          <a:noFill/>
        </p:spPr>
        <p:txBody>
          <a:bodyPr wrap="square" rtlCol="0">
            <a:spAutoFit/>
          </a:bodyPr>
          <a:lstStyle/>
          <a:p>
            <a:pPr>
              <a:lnSpc>
                <a:spcPct val="120000"/>
              </a:lnSpc>
            </a:pPr>
            <a:r>
              <a:rPr lang="de-DE" sz="2400" b="1" dirty="0" smtClean="0">
                <a:solidFill>
                  <a:srgbClr val="EF7D1D"/>
                </a:solidFill>
                <a:latin typeface="Source Sans Pro" charset="0"/>
                <a:ea typeface="Source Sans Pro" charset="0"/>
                <a:cs typeface="Source Sans Pro" charset="0"/>
              </a:rPr>
              <a:t>Typische Fehler, die durch </a:t>
            </a:r>
            <a:r>
              <a:rPr lang="de-DE" sz="2400" b="1" dirty="0" err="1" smtClean="0">
                <a:solidFill>
                  <a:srgbClr val="EF7D1D"/>
                </a:solidFill>
                <a:latin typeface="Source Sans Pro" charset="0"/>
                <a:ea typeface="Source Sans Pro" charset="0"/>
                <a:cs typeface="Source Sans Pro" charset="0"/>
              </a:rPr>
              <a:t>TypeScript</a:t>
            </a:r>
            <a:r>
              <a:rPr lang="de-DE" sz="2400" b="1" dirty="0" smtClean="0">
                <a:solidFill>
                  <a:srgbClr val="EF7D1D"/>
                </a:solidFill>
                <a:latin typeface="Source Sans Pro" charset="0"/>
                <a:ea typeface="Source Sans Pro" charset="0"/>
                <a:cs typeface="Source Sans Pro" charset="0"/>
              </a:rPr>
              <a:t> aufgedeckt werden</a:t>
            </a:r>
          </a:p>
        </p:txBody>
      </p:sp>
    </p:spTree>
    <p:extLst>
      <p:ext uri="{BB962C8B-B14F-4D97-AF65-F5344CB8AC3E}">
        <p14:creationId xmlns:p14="http://schemas.microsoft.com/office/powerpoint/2010/main" val="16160930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pc="80" dirty="0" smtClean="0"/>
              <a:t>HTTPS://NILSHARTMANN.NET | @</a:t>
            </a:r>
            <a:r>
              <a:rPr lang="de-DE" spc="80" dirty="0" err="1" smtClean="0"/>
              <a:t>nilshartmann</a:t>
            </a:r>
            <a:endParaRPr lang="de-DE" spc="80" dirty="0"/>
          </a:p>
        </p:txBody>
      </p:sp>
      <p:sp>
        <p:nvSpPr>
          <p:cNvPr id="3" name="Rechteck 2"/>
          <p:cNvSpPr/>
          <p:nvPr/>
        </p:nvSpPr>
        <p:spPr>
          <a:xfrm>
            <a:off x="1154048" y="1029940"/>
            <a:ext cx="7597902" cy="923330"/>
          </a:xfrm>
          <a:prstGeom prst="rect">
            <a:avLst/>
          </a:prstGeom>
        </p:spPr>
        <p:txBody>
          <a:bodyPr wrap="square">
            <a:spAutoFit/>
          </a:bodyPr>
          <a:lstStyle/>
          <a:p>
            <a:pPr algn="ctr"/>
            <a:r>
              <a:rPr lang="de-DE" sz="5400" b="1" dirty="0" smtClean="0">
                <a:solidFill>
                  <a:srgbClr val="EF7D1D"/>
                </a:solidFill>
                <a:latin typeface="Source Sans Pro Semibold" charset="0"/>
                <a:ea typeface="Source Sans Pro Semibold" charset="0"/>
                <a:cs typeface="Source Sans Pro Semibold" charset="0"/>
              </a:rPr>
              <a:t>Vielen Dank!</a:t>
            </a:r>
            <a:endParaRPr lang="de-DE" sz="5400" b="1" dirty="0">
              <a:solidFill>
                <a:srgbClr val="EF7D1D"/>
              </a:solidFill>
              <a:latin typeface="Source Sans Pro Semibold" charset="0"/>
              <a:ea typeface="Source Sans Pro Semibold" charset="0"/>
              <a:cs typeface="Source Sans Pro Semibold" charset="0"/>
            </a:endParaRPr>
          </a:p>
        </p:txBody>
      </p:sp>
      <p:sp>
        <p:nvSpPr>
          <p:cNvPr id="4" name="Rechteck 3"/>
          <p:cNvSpPr/>
          <p:nvPr/>
        </p:nvSpPr>
        <p:spPr>
          <a:xfrm>
            <a:off x="1089604" y="3337398"/>
            <a:ext cx="7726794" cy="2646878"/>
          </a:xfrm>
          <a:prstGeom prst="rect">
            <a:avLst/>
          </a:prstGeom>
        </p:spPr>
        <p:txBody>
          <a:bodyPr wrap="none">
            <a:spAutoFit/>
          </a:bodyPr>
          <a:lstStyle/>
          <a:p>
            <a:pPr algn="ctr"/>
            <a:r>
              <a:rPr lang="de-DE" sz="16600" b="1" dirty="0" smtClean="0">
                <a:solidFill>
                  <a:srgbClr val="025249"/>
                </a:solidFill>
                <a:latin typeface="Source Sans Pro" charset="0"/>
                <a:ea typeface="Source Sans Pro" charset="0"/>
                <a:cs typeface="Source Sans Pro" charset="0"/>
              </a:rPr>
              <a:t>Fragen?</a:t>
            </a:r>
            <a:endParaRPr lang="de-DE" sz="16600" b="1" dirty="0">
              <a:solidFill>
                <a:srgbClr val="025249"/>
              </a:solidFill>
              <a:latin typeface="Source Sans Pro" charset="0"/>
              <a:ea typeface="Source Sans Pro" charset="0"/>
              <a:cs typeface="Source Sans Pro" charset="0"/>
            </a:endParaRPr>
          </a:p>
        </p:txBody>
      </p:sp>
      <p:sp>
        <p:nvSpPr>
          <p:cNvPr id="6" name="Rechteck 5"/>
          <p:cNvSpPr/>
          <p:nvPr/>
        </p:nvSpPr>
        <p:spPr>
          <a:xfrm>
            <a:off x="3188799" y="1836717"/>
            <a:ext cx="3528403" cy="400110"/>
          </a:xfrm>
          <a:prstGeom prst="rect">
            <a:avLst/>
          </a:prstGeom>
        </p:spPr>
        <p:txBody>
          <a:bodyPr wrap="none">
            <a:spAutoFit/>
          </a:bodyPr>
          <a:lstStyle/>
          <a:p>
            <a:pPr algn="ctr"/>
            <a:r>
              <a:rPr lang="de-DE" sz="2000" b="1" dirty="0" err="1" smtClean="0">
                <a:solidFill>
                  <a:srgbClr val="025249"/>
                </a:solidFill>
              </a:rPr>
              <a:t>Slides</a:t>
            </a:r>
            <a:r>
              <a:rPr lang="de-DE" sz="2000" b="1" dirty="0" smtClean="0">
                <a:solidFill>
                  <a:srgbClr val="025249"/>
                </a:solidFill>
              </a:rPr>
              <a:t>: http</a:t>
            </a:r>
            <a:r>
              <a:rPr lang="de-DE" sz="2000" b="1" dirty="0">
                <a:solidFill>
                  <a:srgbClr val="025249"/>
                </a:solidFill>
              </a:rPr>
              <a:t>://</a:t>
            </a:r>
            <a:r>
              <a:rPr lang="de-DE" sz="2000" b="1" dirty="0" err="1" smtClean="0">
                <a:solidFill>
                  <a:srgbClr val="025249"/>
                </a:solidFill>
              </a:rPr>
              <a:t>bit.ly</a:t>
            </a:r>
            <a:r>
              <a:rPr lang="de-DE" sz="2000" b="1" dirty="0" smtClean="0">
                <a:solidFill>
                  <a:srgbClr val="025249"/>
                </a:solidFill>
              </a:rPr>
              <a:t>/</a:t>
            </a:r>
            <a:r>
              <a:rPr lang="de-DE" sz="2000" b="1" dirty="0" err="1" smtClean="0">
                <a:solidFill>
                  <a:srgbClr val="025249"/>
                </a:solidFill>
              </a:rPr>
              <a:t>oose-react</a:t>
            </a:r>
            <a:endParaRPr lang="de-DE" sz="2000" b="1" dirty="0">
              <a:solidFill>
                <a:srgbClr val="025249"/>
              </a:solidFill>
            </a:endParaRPr>
          </a:p>
        </p:txBody>
      </p:sp>
    </p:spTree>
    <p:extLst>
      <p:ext uri="{BB962C8B-B14F-4D97-AF65-F5344CB8AC3E}">
        <p14:creationId xmlns:p14="http://schemas.microsoft.com/office/powerpoint/2010/main" val="15115030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r>
              <a:rPr lang="de-DE" sz="6000" b="1" dirty="0" smtClean="0">
                <a:solidFill>
                  <a:srgbClr val="C14026"/>
                </a:solidFill>
                <a:latin typeface="Source Sans Pro" charset="0"/>
                <a:ea typeface="Source Sans Pro" charset="0"/>
                <a:cs typeface="Source Sans Pro" charset="0"/>
              </a:rPr>
              <a:t>MODERNE</a:t>
            </a:r>
          </a:p>
          <a:p>
            <a:pPr algn="ctr"/>
            <a:r>
              <a:rPr lang="de-DE" sz="6000" b="1" dirty="0" smtClean="0">
                <a:solidFill>
                  <a:srgbClr val="EF7D1D"/>
                </a:solidFill>
                <a:latin typeface="Source Sans Pro Semibold" charset="0"/>
                <a:ea typeface="Source Sans Pro Semibold" charset="0"/>
                <a:cs typeface="Source Sans Pro Semibold" charset="0"/>
              </a:rPr>
              <a:t>WEB-ANWENDUNGEN</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Beispiele</a:t>
            </a:r>
            <a:endParaRPr lang="de-DE" dirty="0"/>
          </a:p>
        </p:txBody>
      </p:sp>
    </p:spTree>
    <p:extLst>
      <p:ext uri="{BB962C8B-B14F-4D97-AF65-F5344CB8AC3E}">
        <p14:creationId xmlns:p14="http://schemas.microsoft.com/office/powerpoint/2010/main" val="9906543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Moderne Web-Anwendungen</a:t>
            </a:r>
            <a:endParaRPr lang="de-DE" dirty="0"/>
          </a:p>
        </p:txBody>
      </p:sp>
      <p:sp>
        <p:nvSpPr>
          <p:cNvPr id="3" name="Textfeld 2"/>
          <p:cNvSpPr txBox="1"/>
          <p:nvPr/>
        </p:nvSpPr>
        <p:spPr>
          <a:xfrm>
            <a:off x="647068" y="1079135"/>
            <a:ext cx="7582532" cy="4893647"/>
          </a:xfrm>
          <a:prstGeom prst="rect">
            <a:avLst/>
          </a:prstGeom>
          <a:noFill/>
        </p:spPr>
        <p:txBody>
          <a:bodyPr wrap="square" rtlCol="0">
            <a:spAutoFit/>
          </a:bodyPr>
          <a:lstStyle/>
          <a:p>
            <a:pPr marL="342900" indent="-342900">
              <a:lnSpc>
                <a:spcPct val="120000"/>
              </a:lnSpc>
              <a:buFont typeface="Arial" charset="0"/>
              <a:buChar char="•"/>
            </a:pPr>
            <a:endParaRPr lang="de-DE" sz="2000" dirty="0">
              <a:solidFill>
                <a:srgbClr val="EF7D1D"/>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Aus Benutzersicht: bestes UI/UX</a:t>
            </a:r>
            <a:endParaRPr lang="de-DE" sz="2000" dirty="0" smtClean="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Einheitliches Layout und Design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Konsistentes Verhalten in der ganzen Anwendung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Konsistente Darstellung der Daten</a:t>
            </a:r>
          </a:p>
          <a:p>
            <a:pPr marL="342900" indent="-342900">
              <a:lnSpc>
                <a:spcPct val="120000"/>
              </a:lnSpc>
              <a:buFont typeface="Arial" charset="0"/>
              <a:buChar char="•"/>
            </a:pPr>
            <a:endParaRPr lang="de-DE" sz="2000" dirty="0">
              <a:solidFill>
                <a:srgbClr val="025249"/>
              </a:solidFill>
              <a:latin typeface="Source Sans Pro" charset="0"/>
              <a:ea typeface="Source Sans Pro" charset="0"/>
              <a:cs typeface="Source Sans Pro" charset="0"/>
            </a:endParaRP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Gewohntes Verhalten von Desktop Anwendungen</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Kurze Reaktionszeiten</a:t>
            </a:r>
          </a:p>
          <a:p>
            <a:pPr marL="342900" indent="-342900">
              <a:lnSpc>
                <a:spcPct val="120000"/>
              </a:lnSpc>
              <a:buFont typeface="Arial" charset="0"/>
              <a:buChar char="•"/>
            </a:pPr>
            <a:endParaRPr lang="de-DE" sz="2000" dirty="0" smtClean="0">
              <a:solidFill>
                <a:srgbClr val="025249"/>
              </a:solidFill>
              <a:latin typeface="Source Sans Pro" charset="0"/>
              <a:ea typeface="Source Sans Pro" charset="0"/>
              <a:cs typeface="Source Sans Pro" charset="0"/>
            </a:endParaRPr>
          </a:p>
          <a:p>
            <a:pPr>
              <a:lnSpc>
                <a:spcPct val="120000"/>
              </a:lnSpc>
            </a:pPr>
            <a:r>
              <a:rPr lang="de-DE" sz="2000" b="1" dirty="0" smtClean="0">
                <a:solidFill>
                  <a:srgbClr val="EF7D1D"/>
                </a:solidFill>
                <a:latin typeface="Source Sans Pro" charset="0"/>
                <a:ea typeface="Source Sans Pro" charset="0"/>
                <a:cs typeface="Source Sans Pro" charset="0"/>
              </a:rPr>
              <a:t>Für Entwicklung</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Einfach und schnell</a:t>
            </a:r>
          </a:p>
          <a:p>
            <a:pPr marL="342900" indent="-342900">
              <a:lnSpc>
                <a:spcPct val="120000"/>
              </a:lnSpc>
              <a:buFont typeface="Arial" charset="0"/>
              <a:buChar char="•"/>
            </a:pPr>
            <a:r>
              <a:rPr lang="de-DE" sz="2000" dirty="0" smtClean="0">
                <a:solidFill>
                  <a:srgbClr val="025249"/>
                </a:solidFill>
                <a:latin typeface="Source Sans Pro" charset="0"/>
                <a:ea typeface="Source Sans Pro" charset="0"/>
                <a:cs typeface="Source Sans Pro" charset="0"/>
              </a:rPr>
              <a:t>Saubere und verständliche Architektur</a:t>
            </a:r>
          </a:p>
          <a:p>
            <a:pPr marL="342900" indent="-342900">
              <a:lnSpc>
                <a:spcPct val="120000"/>
              </a:lnSpc>
              <a:buFont typeface="Arial" charset="0"/>
              <a:buChar char="•"/>
            </a:pPr>
            <a:r>
              <a:rPr lang="de-DE" sz="2000" dirty="0" err="1" smtClean="0">
                <a:solidFill>
                  <a:srgbClr val="025249"/>
                </a:solidFill>
                <a:latin typeface="Source Sans Pro" charset="0"/>
                <a:ea typeface="Source Sans Pro" charset="0"/>
                <a:cs typeface="Source Sans Pro" charset="0"/>
              </a:rPr>
              <a:t>Wartbar</a:t>
            </a:r>
            <a:r>
              <a:rPr lang="de-DE" sz="2000" dirty="0" smtClean="0">
                <a:solidFill>
                  <a:srgbClr val="025249"/>
                </a:solidFill>
                <a:latin typeface="Source Sans Pro" charset="0"/>
                <a:ea typeface="Source Sans Pro" charset="0"/>
                <a:cs typeface="Source Sans Pro" charset="0"/>
              </a:rPr>
              <a:t> auch bei großer und langlebiger Code-Basis</a:t>
            </a:r>
          </a:p>
        </p:txBody>
      </p:sp>
    </p:spTree>
    <p:extLst>
      <p:ext uri="{BB962C8B-B14F-4D97-AF65-F5344CB8AC3E}">
        <p14:creationId xmlns:p14="http://schemas.microsoft.com/office/powerpoint/2010/main" val="119816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0" y="3906487"/>
            <a:ext cx="9906000" cy="1938992"/>
          </a:xfrm>
          <a:prstGeom prst="rect">
            <a:avLst/>
          </a:prstGeom>
        </p:spPr>
        <p:txBody>
          <a:bodyPr wrap="square">
            <a:spAutoFit/>
          </a:bodyPr>
          <a:lstStyle/>
          <a:p>
            <a:pPr algn="ctr"/>
            <a:endParaRPr lang="de-DE" sz="6000" b="1" dirty="0" smtClean="0">
              <a:solidFill>
                <a:srgbClr val="C14026"/>
              </a:solidFill>
              <a:latin typeface="Source Sans Pro" charset="0"/>
              <a:ea typeface="Source Sans Pro" charset="0"/>
              <a:cs typeface="Source Sans Pro" charset="0"/>
            </a:endParaRPr>
          </a:p>
          <a:p>
            <a:pPr algn="ctr"/>
            <a:r>
              <a:rPr lang="de-DE" sz="6000" b="1" dirty="0" smtClean="0">
                <a:solidFill>
                  <a:srgbClr val="EF7D1D"/>
                </a:solidFill>
                <a:latin typeface="Source Sans Pro Semibold" charset="0"/>
                <a:ea typeface="Source Sans Pro Semibold" charset="0"/>
                <a:cs typeface="Source Sans Pro Semibold" charset="0"/>
              </a:rPr>
              <a:t>BEISPIELE</a:t>
            </a:r>
            <a:endParaRPr lang="de-DE" sz="6000" b="1" dirty="0">
              <a:solidFill>
                <a:srgbClr val="EF7D1D"/>
              </a:solidFill>
              <a:latin typeface="Source Sans Pro Semibold" charset="0"/>
              <a:ea typeface="Source Sans Pro Semibold" charset="0"/>
              <a:cs typeface="Source Sans Pro Semibold" charset="0"/>
            </a:endParaRPr>
          </a:p>
        </p:txBody>
      </p:sp>
      <p:sp>
        <p:nvSpPr>
          <p:cNvPr id="2" name="Titel 1"/>
          <p:cNvSpPr>
            <a:spLocks noGrp="1"/>
          </p:cNvSpPr>
          <p:nvPr>
            <p:ph type="title"/>
          </p:nvPr>
        </p:nvSpPr>
        <p:spPr/>
        <p:txBody>
          <a:bodyPr/>
          <a:lstStyle/>
          <a:p>
            <a:r>
              <a:rPr lang="de-DE" dirty="0" smtClean="0"/>
              <a:t>Moderne Web Anwendungen</a:t>
            </a:r>
            <a:endParaRPr lang="de-DE" dirty="0"/>
          </a:p>
        </p:txBody>
      </p:sp>
    </p:spTree>
    <p:extLst>
      <p:ext uri="{BB962C8B-B14F-4D97-AF65-F5344CB8AC3E}">
        <p14:creationId xmlns:p14="http://schemas.microsoft.com/office/powerpoint/2010/main" val="7743868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https://</a:t>
            </a:r>
            <a:r>
              <a:rPr lang="de-DE" dirty="0" err="1"/>
              <a:t>www.ticketmaster.de</a:t>
            </a:r>
            <a:endParaRPr lang="de-DE" dirty="0"/>
          </a:p>
        </p:txBody>
      </p:sp>
      <p:pic>
        <p:nvPicPr>
          <p:cNvPr id="3" name="Bild 2"/>
          <p:cNvPicPr>
            <a:picLocks noChangeAspect="1"/>
          </p:cNvPicPr>
          <p:nvPr/>
        </p:nvPicPr>
        <p:blipFill>
          <a:blip r:embed="rId3"/>
          <a:stretch>
            <a:fillRect/>
          </a:stretch>
        </p:blipFill>
        <p:spPr>
          <a:xfrm>
            <a:off x="1501053" y="154547"/>
            <a:ext cx="6903895" cy="5743977"/>
          </a:xfrm>
          <a:prstGeom prst="rect">
            <a:avLst/>
          </a:prstGeom>
        </p:spPr>
      </p:pic>
    </p:spTree>
    <p:extLst>
      <p:ext uri="{BB962C8B-B14F-4D97-AF65-F5344CB8AC3E}">
        <p14:creationId xmlns:p14="http://schemas.microsoft.com/office/powerpoint/2010/main" val="115853926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Design">
  <a:themeElements>
    <a:clrScheme name="Benutzerdefiniert 3">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025249"/>
      </a:folHlink>
    </a:clrScheme>
    <a:fontScheme name="Office-Desig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2970</Words>
  <Application>Microsoft Macintosh PowerPoint</Application>
  <PresentationFormat>A4-Papier (210x297 mm)</PresentationFormat>
  <Paragraphs>630</Paragraphs>
  <Slides>54</Slides>
  <Notes>36</Notes>
  <HiddenSlides>1</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54</vt:i4>
      </vt:variant>
    </vt:vector>
  </HeadingPairs>
  <TitlesOfParts>
    <vt:vector size="65" baseType="lpstr">
      <vt:lpstr>Calibri</vt:lpstr>
      <vt:lpstr>Calibri Light</vt:lpstr>
      <vt:lpstr>Mangal</vt:lpstr>
      <vt:lpstr>Montserrat</vt:lpstr>
      <vt:lpstr>Source Code Pro</vt:lpstr>
      <vt:lpstr>Source Code Pro Medium</vt:lpstr>
      <vt:lpstr>Source Code Pro Semibold</vt:lpstr>
      <vt:lpstr>Source Sans Pro</vt:lpstr>
      <vt:lpstr>Source Sans Pro Semibold</vt:lpstr>
      <vt:lpstr>Arial</vt:lpstr>
      <vt:lpstr>Office-Design</vt:lpstr>
      <vt:lpstr>OOSE Abendvortrag</vt:lpstr>
      <vt:lpstr>PowerPoint-Präsentation</vt:lpstr>
      <vt:lpstr>Ziele</vt:lpstr>
      <vt:lpstr>OOSE Hamburg | Oktober 2017 | @nilshartmann</vt:lpstr>
      <vt:lpstr>@nilshartmann</vt:lpstr>
      <vt:lpstr>Beispiele</vt:lpstr>
      <vt:lpstr>Moderne Web-Anwendungen</vt:lpstr>
      <vt:lpstr>Moderne Web Anwendungen</vt:lpstr>
      <vt:lpstr>https://www.ticketmaster.de</vt:lpstr>
      <vt:lpstr>https://open.spotify.com/collection/playlists</vt:lpstr>
      <vt:lpstr>https://www.figma.com</vt:lpstr>
      <vt:lpstr>https://jordaneldredge.com/projects/winamp2-js/</vt:lpstr>
      <vt:lpstr>Rückblick</vt:lpstr>
      <vt:lpstr>Rückblick: Klassische Web Anwendung</vt:lpstr>
      <vt:lpstr>Rückblick: Klassische Web Anwendung</vt:lpstr>
      <vt:lpstr>Rückblick: Klassische Web Anwendung</vt:lpstr>
      <vt:lpstr>Single-Page-Application</vt:lpstr>
      <vt:lpstr>Single-Page-Application</vt:lpstr>
      <vt:lpstr>https://facebook.github.io/react/</vt:lpstr>
      <vt:lpstr>Unser Beispiel – Die Greeting App</vt:lpstr>
      <vt:lpstr>Separation of concerns</vt:lpstr>
      <vt:lpstr>Greeting App: Komponenten</vt:lpstr>
      <vt:lpstr>Eine einfache React Komponente</vt:lpstr>
      <vt:lpstr>Applikationen werden aggregiert</vt:lpstr>
      <vt:lpstr>Beispiel: Eingabefeld</vt:lpstr>
      <vt:lpstr>Zustand: Eingabefeld</vt:lpstr>
      <vt:lpstr>Zustand: Eingabefeld</vt:lpstr>
      <vt:lpstr>Zustand: Eingabefeld</vt:lpstr>
      <vt:lpstr>Zustand: Eingabefeld</vt:lpstr>
      <vt:lpstr>React: Uni directional dataflow</vt:lpstr>
      <vt:lpstr>Konsistenz durch rendering</vt:lpstr>
      <vt:lpstr>Beispiel: Daten vom Server laden</vt:lpstr>
      <vt:lpstr>Beispiel: Routing und Deep Links</vt:lpstr>
      <vt:lpstr>Typische Architekturen</vt:lpstr>
      <vt:lpstr>Komponentenhierarchien</vt:lpstr>
      <vt:lpstr>Externes State-Management</vt:lpstr>
      <vt:lpstr>Redux</vt:lpstr>
      <vt:lpstr>http://www.typescriptlang.org/</vt:lpstr>
      <vt:lpstr>Entwicklungsprozess | Live Coding</vt:lpstr>
      <vt:lpstr>Entwicklung in der Praxis (???)</vt:lpstr>
      <vt:lpstr>Hintergrund: TypeScript</vt:lpstr>
      <vt:lpstr>Typescript - Syntax</vt:lpstr>
      <vt:lpstr>Typescript - Syntax</vt:lpstr>
      <vt:lpstr>Typescript - Syntax</vt:lpstr>
      <vt:lpstr>Typescript - Syntax</vt:lpstr>
      <vt:lpstr>Typescript - Syntax</vt:lpstr>
      <vt:lpstr>Typescript - Syntax</vt:lpstr>
      <vt:lpstr>Typescript - Syntax</vt:lpstr>
      <vt:lpstr>PowerPoint-Präsentation</vt:lpstr>
      <vt:lpstr>TypeScript und React: Properties</vt:lpstr>
      <vt:lpstr>TypeScript und React: Properties &amp; State</vt:lpstr>
      <vt:lpstr>TypeScript und React: Properties &amp; State</vt:lpstr>
      <vt:lpstr>TypeScript und React: Properties &amp; State</vt:lpstr>
      <vt:lpstr>HTTPS://NILSHARTMANN.NET | @nilshartmann</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336</cp:revision>
  <cp:lastPrinted>2016-09-28T15:33:57Z</cp:lastPrinted>
  <dcterms:created xsi:type="dcterms:W3CDTF">2016-03-28T15:59:53Z</dcterms:created>
  <dcterms:modified xsi:type="dcterms:W3CDTF">2017-10-10T17:23:17Z</dcterms:modified>
</cp:coreProperties>
</file>